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8"/>
  </p:notesMasterIdLst>
  <p:sldIdLst>
    <p:sldId id="488" r:id="rId2"/>
    <p:sldId id="653" r:id="rId3"/>
    <p:sldId id="660" r:id="rId4"/>
    <p:sldId id="623" r:id="rId5"/>
    <p:sldId id="624" r:id="rId6"/>
    <p:sldId id="664" r:id="rId7"/>
    <p:sldId id="655" r:id="rId8"/>
    <p:sldId id="351" r:id="rId9"/>
    <p:sldId id="665" r:id="rId10"/>
    <p:sldId id="378" r:id="rId11"/>
    <p:sldId id="612" r:id="rId12"/>
    <p:sldId id="447" r:id="rId13"/>
    <p:sldId id="669" r:id="rId14"/>
    <p:sldId id="670" r:id="rId15"/>
    <p:sldId id="671" r:id="rId16"/>
    <p:sldId id="673" r:id="rId17"/>
    <p:sldId id="521" r:id="rId18"/>
    <p:sldId id="674" r:id="rId19"/>
    <p:sldId id="675" r:id="rId20"/>
    <p:sldId id="676" r:id="rId21"/>
    <p:sldId id="677" r:id="rId22"/>
    <p:sldId id="678" r:id="rId23"/>
    <p:sldId id="529" r:id="rId24"/>
    <p:sldId id="569" r:id="rId25"/>
    <p:sldId id="585" r:id="rId26"/>
    <p:sldId id="619" r:id="rId27"/>
    <p:sldId id="650" r:id="rId28"/>
    <p:sldId id="523" r:id="rId29"/>
    <p:sldId id="524" r:id="rId30"/>
    <p:sldId id="525" r:id="rId31"/>
    <p:sldId id="622" r:id="rId32"/>
    <p:sldId id="651" r:id="rId33"/>
    <p:sldId id="663" r:id="rId34"/>
    <p:sldId id="545" r:id="rId35"/>
    <p:sldId id="683" r:id="rId36"/>
    <p:sldId id="684" r:id="rId37"/>
    <p:sldId id="685" r:id="rId38"/>
    <p:sldId id="686" r:id="rId39"/>
    <p:sldId id="687" r:id="rId40"/>
    <p:sldId id="688" r:id="rId41"/>
    <p:sldId id="476" r:id="rId42"/>
    <p:sldId id="692" r:id="rId43"/>
    <p:sldId id="693" r:id="rId44"/>
    <p:sldId id="694" r:id="rId45"/>
    <p:sldId id="695" r:id="rId46"/>
    <p:sldId id="696" r:id="rId47"/>
    <p:sldId id="682" r:id="rId48"/>
    <p:sldId id="698" r:id="rId49"/>
    <p:sldId id="697" r:id="rId50"/>
    <p:sldId id="699" r:id="rId51"/>
    <p:sldId id="701" r:id="rId52"/>
    <p:sldId id="457" r:id="rId53"/>
    <p:sldId id="598" r:id="rId54"/>
    <p:sldId id="579" r:id="rId55"/>
    <p:sldId id="301" r:id="rId56"/>
    <p:sldId id="578" r:id="rId57"/>
    <p:sldId id="302" r:id="rId58"/>
    <p:sldId id="599" r:id="rId59"/>
    <p:sldId id="600" r:id="rId60"/>
    <p:sldId id="652" r:id="rId61"/>
    <p:sldId id="601" r:id="rId62"/>
    <p:sldId id="603" r:id="rId63"/>
    <p:sldId id="605" r:id="rId64"/>
    <p:sldId id="606" r:id="rId65"/>
    <p:sldId id="342" r:id="rId66"/>
    <p:sldId id="528" r:id="rId6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D0D0"/>
    <a:srgbClr val="FFFFFF"/>
    <a:srgbClr val="F6F6F6"/>
    <a:srgbClr val="1D537B"/>
    <a:srgbClr val="122E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257" autoAdjust="0"/>
    <p:restoredTop sz="94660"/>
  </p:normalViewPr>
  <p:slideViewPr>
    <p:cSldViewPr snapToGrid="0">
      <p:cViewPr varScale="1">
        <p:scale>
          <a:sx n="65" d="100"/>
          <a:sy n="65" d="100"/>
        </p:scale>
        <p:origin x="7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DC3597-F9C2-4032-BFF1-47BF5F027BE5}" type="datetimeFigureOut">
              <a:rPr lang="en-MY" smtClean="0"/>
              <a:t>1/11/2021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C3BCFD-5184-4F7F-88C3-39AEEA3C6D2B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83436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1/11/2021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591270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1/11/2021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582602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1/11/2021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49145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1/11/2021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63010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1/11/2021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59588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1/11/2021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23192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1/11/2021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00336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1/11/2021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1136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1/11/2021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71417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1/11/2021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217365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1/11/2021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55428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B3DF7-D628-4F80-B82B-38ABDAB860CD}" type="datetimeFigureOut">
              <a:rPr lang="en-MY" smtClean="0"/>
              <a:t>1/11/2021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27707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165" y="1379352"/>
            <a:ext cx="10768084" cy="284127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400" dirty="0"/>
              <a:t>Dear Friend, </a:t>
            </a:r>
            <a:endParaRPr lang="en-US" sz="4400" dirty="0" smtClean="0"/>
          </a:p>
          <a:p>
            <a:pPr marL="0" indent="0" algn="ctr">
              <a:buNone/>
            </a:pPr>
            <a:endParaRPr lang="en-MY" sz="4400" dirty="0"/>
          </a:p>
          <a:p>
            <a:pPr marL="0" indent="0" algn="ctr">
              <a:buNone/>
            </a:pPr>
            <a:r>
              <a:rPr lang="en-US" sz="4400" dirty="0"/>
              <a:t>Do you want to conquer fear</a:t>
            </a:r>
            <a:r>
              <a:rPr lang="en-US" sz="4400" dirty="0" smtClean="0"/>
              <a:t>?</a:t>
            </a:r>
          </a:p>
          <a:p>
            <a:pPr marL="0" indent="0" algn="ctr">
              <a:buNone/>
            </a:pPr>
            <a:endParaRPr lang="en-MY" sz="4400" dirty="0"/>
          </a:p>
          <a:p>
            <a:pPr marL="0" indent="0" algn="ctr">
              <a:buNone/>
            </a:pPr>
            <a:r>
              <a:rPr lang="en-US" sz="4400" dirty="0"/>
              <a:t>Do you wish you dared to go after your biggest dreams?</a:t>
            </a:r>
            <a:endParaRPr lang="en-MY" sz="4400" dirty="0"/>
          </a:p>
          <a:p>
            <a:pPr marL="0" indent="0" algn="ctr">
              <a:buNone/>
            </a:pP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24188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6167" y="1330838"/>
            <a:ext cx="10291101" cy="300868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400" dirty="0"/>
              <a:t>If only you dared to act despite your fears</a:t>
            </a:r>
            <a:r>
              <a:rPr lang="en-US" sz="4400" dirty="0" smtClean="0"/>
              <a:t>…</a:t>
            </a:r>
          </a:p>
          <a:p>
            <a:pPr marL="0" indent="0" algn="ctr">
              <a:buNone/>
            </a:pPr>
            <a:endParaRPr lang="en-MY" sz="4400" dirty="0"/>
          </a:p>
          <a:p>
            <a:pPr marL="0" indent="0" algn="ctr">
              <a:buNone/>
            </a:pPr>
            <a:r>
              <a:rPr lang="en-US" sz="4400" dirty="0"/>
              <a:t>If only you could spin your fear into something positive and exciting</a:t>
            </a:r>
            <a:r>
              <a:rPr lang="en-US" sz="4400" dirty="0" smtClean="0"/>
              <a:t>…</a:t>
            </a:r>
          </a:p>
          <a:p>
            <a:pPr marL="0" indent="0" algn="ctr">
              <a:buNone/>
            </a:pPr>
            <a:endParaRPr lang="en-MY" sz="4400" dirty="0"/>
          </a:p>
          <a:p>
            <a:pPr marL="0" indent="0" algn="ctr">
              <a:buNone/>
            </a:pPr>
            <a:r>
              <a:rPr lang="en-US" sz="4400" dirty="0"/>
              <a:t>If only you could conquer fear. </a:t>
            </a: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311140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5750" y="2587321"/>
            <a:ext cx="10315220" cy="316826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400" dirty="0"/>
              <a:t>Unfortunately, most of the advice out there on how to face your fears head-on is incomplete.</a:t>
            </a:r>
          </a:p>
        </p:txBody>
      </p:sp>
    </p:spTree>
    <p:extLst>
      <p:ext uri="{BB962C8B-B14F-4D97-AF65-F5344CB8AC3E}">
        <p14:creationId xmlns:p14="http://schemas.microsoft.com/office/powerpoint/2010/main" val="3217760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206" y="1642899"/>
            <a:ext cx="10550059" cy="217408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200" dirty="0">
                <a:solidFill>
                  <a:schemeClr val="bg1"/>
                </a:solidFill>
              </a:rPr>
              <a:t>Most of your friends, family, and ‘gurus’ will tell you to ‘just do it’ or ‘it’s all in your head, just ignore it</a:t>
            </a:r>
            <a:r>
              <a:rPr lang="en-MY" sz="4200" dirty="0" smtClean="0">
                <a:solidFill>
                  <a:schemeClr val="bg1"/>
                </a:solidFill>
              </a:rPr>
              <a:t>.’</a:t>
            </a:r>
          </a:p>
          <a:p>
            <a:pPr marL="0" indent="0" algn="ctr">
              <a:buNone/>
            </a:pPr>
            <a:endParaRPr lang="en-MY" sz="42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MY" sz="4200" dirty="0">
                <a:solidFill>
                  <a:schemeClr val="bg1"/>
                </a:solidFill>
              </a:rPr>
              <a:t>The problem is, they don’t tell you how to act even when you’re fearful. </a:t>
            </a:r>
          </a:p>
        </p:txBody>
      </p:sp>
    </p:spTree>
    <p:extLst>
      <p:ext uri="{BB962C8B-B14F-4D97-AF65-F5344CB8AC3E}">
        <p14:creationId xmlns:p14="http://schemas.microsoft.com/office/powerpoint/2010/main" val="184159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4707" y="1549908"/>
            <a:ext cx="10550059" cy="217408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200" dirty="0">
                <a:solidFill>
                  <a:schemeClr val="bg1"/>
                </a:solidFill>
              </a:rPr>
              <a:t>They don’t tell you how to take bold action when your inner critic is screaming that you’re going to fail. </a:t>
            </a:r>
            <a:endParaRPr lang="en-MY" sz="42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2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MY" sz="4200" dirty="0">
                <a:solidFill>
                  <a:schemeClr val="bg1"/>
                </a:solidFill>
              </a:rPr>
              <a:t>And they don’t tell you what to do when you have low self-esteem and poor self-confidence. </a:t>
            </a:r>
          </a:p>
        </p:txBody>
      </p:sp>
    </p:spTree>
    <p:extLst>
      <p:ext uri="{BB962C8B-B14F-4D97-AF65-F5344CB8AC3E}">
        <p14:creationId xmlns:p14="http://schemas.microsoft.com/office/powerpoint/2010/main" val="1745430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9209" y="2603793"/>
            <a:ext cx="10550059" cy="217408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200" dirty="0">
                <a:solidFill>
                  <a:schemeClr val="bg1"/>
                </a:solidFill>
              </a:rPr>
              <a:t>The amazing truth is that some little-known practices and habits can make it easy for you to release fear and stop worrying all the time. </a:t>
            </a:r>
          </a:p>
        </p:txBody>
      </p:sp>
    </p:spTree>
    <p:extLst>
      <p:ext uri="{BB962C8B-B14F-4D97-AF65-F5344CB8AC3E}">
        <p14:creationId xmlns:p14="http://schemas.microsoft.com/office/powerpoint/2010/main" val="62784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9209" y="2603793"/>
            <a:ext cx="10550059" cy="217408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Luckily for you, these practices and habits are easy to master and apply. </a:t>
            </a:r>
          </a:p>
        </p:txBody>
      </p:sp>
    </p:spTree>
    <p:extLst>
      <p:ext uri="{BB962C8B-B14F-4D97-AF65-F5344CB8AC3E}">
        <p14:creationId xmlns:p14="http://schemas.microsoft.com/office/powerpoint/2010/main" val="386975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9209" y="2603793"/>
            <a:ext cx="10550059" cy="217408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You can start applying them now and start seeing your courage and confidence skyrocket. </a:t>
            </a:r>
          </a:p>
        </p:txBody>
      </p:sp>
    </p:spTree>
    <p:extLst>
      <p:ext uri="{BB962C8B-B14F-4D97-AF65-F5344CB8AC3E}">
        <p14:creationId xmlns:p14="http://schemas.microsoft.com/office/powerpoint/2010/main" val="192985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9691" y="2809921"/>
            <a:ext cx="10849536" cy="204533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400" dirty="0">
                <a:solidFill>
                  <a:schemeClr val="bg1"/>
                </a:solidFill>
              </a:rPr>
              <a:t>Today, you’ll learn how to face your fears head-on and take bold action.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39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6186" y="1399574"/>
            <a:ext cx="10849536" cy="204533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200" dirty="0">
                <a:solidFill>
                  <a:schemeClr val="bg1"/>
                </a:solidFill>
              </a:rPr>
              <a:t>For many years I was just like you. </a:t>
            </a:r>
            <a:endParaRPr lang="en-US" sz="42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2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200" dirty="0">
                <a:solidFill>
                  <a:schemeClr val="bg1"/>
                </a:solidFill>
              </a:rPr>
              <a:t>I was paralyzed by fear, worry, and anxiety. </a:t>
            </a:r>
            <a:endParaRPr lang="en-US" sz="42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2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200" dirty="0">
                <a:solidFill>
                  <a:schemeClr val="bg1"/>
                </a:solidFill>
              </a:rPr>
              <a:t>I was afraid of everything – failure, success, disappointment, and spiders. </a:t>
            </a:r>
            <a:endParaRPr lang="en-MY" sz="4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771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3196" y="1477067"/>
            <a:ext cx="10849536" cy="204533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200" dirty="0">
                <a:solidFill>
                  <a:schemeClr val="bg1"/>
                </a:solidFill>
              </a:rPr>
              <a:t>Instead of dealing with the obstacles that life threw my way, I shrunk and took the easy way out. </a:t>
            </a:r>
            <a:endParaRPr lang="en-US" sz="42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2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200" dirty="0">
                <a:solidFill>
                  <a:schemeClr val="bg1"/>
                </a:solidFill>
              </a:rPr>
              <a:t>I constantly ruminated on what could go wrong, which made me very anxious. </a:t>
            </a:r>
            <a:endParaRPr lang="en-MY" sz="4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49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9390" y="1621629"/>
            <a:ext cx="4959432" cy="269087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400" dirty="0"/>
              <a:t>Are you tired of having low self-esteem, poor self-confidence, and listening to your inner critic? </a:t>
            </a:r>
            <a:endParaRPr lang="en-MY" sz="4400" dirty="0"/>
          </a:p>
          <a:p>
            <a:pPr marL="0" indent="0" algn="ctr">
              <a:buNone/>
            </a:pPr>
            <a:endParaRPr lang="en-MY" sz="4200" dirty="0"/>
          </a:p>
        </p:txBody>
      </p:sp>
      <p:pic>
        <p:nvPicPr>
          <p:cNvPr id="3074" name="Picture 2" descr="Signs of Extremely Low Self Esteem | The Treatment Speciali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9813" y="1621629"/>
            <a:ext cx="5238750" cy="3486151"/>
          </a:xfrm>
          <a:prstGeom prst="ellipse">
            <a:avLst/>
          </a:prstGeom>
          <a:ln w="28575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061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9691" y="1926518"/>
            <a:ext cx="10849536" cy="204533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200" dirty="0">
                <a:solidFill>
                  <a:schemeClr val="bg1"/>
                </a:solidFill>
              </a:rPr>
              <a:t>I had many broken dreams, and I was frustrated and disappointed in myself. </a:t>
            </a:r>
            <a:endParaRPr lang="en-US" sz="42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2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200" dirty="0">
                <a:solidFill>
                  <a:schemeClr val="bg1"/>
                </a:solidFill>
              </a:rPr>
              <a:t>I thought I was a weakling who didn’t have the guts to face life. </a:t>
            </a:r>
            <a:endParaRPr lang="en-MY" sz="4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51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7183" y="2592945"/>
            <a:ext cx="10849536" cy="204533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200" dirty="0">
                <a:solidFill>
                  <a:schemeClr val="bg1"/>
                </a:solidFill>
              </a:rPr>
              <a:t>While I was struggling with my fears, I watched my friend lose out on a huge opportunity because of being fearful. </a:t>
            </a:r>
            <a:endParaRPr lang="en-MY" sz="4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20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4314" y="1633936"/>
            <a:ext cx="9923199" cy="204533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200" dirty="0">
                <a:solidFill>
                  <a:schemeClr val="bg1"/>
                </a:solidFill>
              </a:rPr>
              <a:t>My friend had a small business and it was doing very well. </a:t>
            </a:r>
            <a:endParaRPr lang="en-US" sz="42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2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200" dirty="0">
                <a:solidFill>
                  <a:schemeClr val="bg1"/>
                </a:solidFill>
              </a:rPr>
              <a:t>Because of her growing success, she needed to move to a bigger office and hire more employees. </a:t>
            </a:r>
            <a:endParaRPr lang="en-MY" sz="4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61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5039" y="1636475"/>
            <a:ext cx="9731804" cy="204533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200" dirty="0">
                <a:solidFill>
                  <a:schemeClr val="bg1"/>
                </a:solidFill>
              </a:rPr>
              <a:t>For this expansion to be a success, my friend needed to take a business loan. </a:t>
            </a:r>
            <a:endParaRPr lang="en-US" sz="42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2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200" dirty="0">
                <a:solidFill>
                  <a:schemeClr val="bg1"/>
                </a:solidFill>
              </a:rPr>
              <a:t>However, she was petrified. She was afraid of defaulting on the loan and having to close down her business. </a:t>
            </a:r>
            <a:endParaRPr lang="en-MY" sz="4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44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7572" y="1352253"/>
            <a:ext cx="10380691" cy="204533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000" dirty="0">
                <a:solidFill>
                  <a:schemeClr val="bg1"/>
                </a:solidFill>
              </a:rPr>
              <a:t>So she didn’t take the loan even when her customers complained to her that her premises were small and that her services were slow. </a:t>
            </a:r>
            <a:endParaRPr lang="en-US" sz="40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dirty="0">
                <a:solidFill>
                  <a:schemeClr val="bg1"/>
                </a:solidFill>
              </a:rPr>
              <a:t>One day, a competitor came in with bigger premises and more employees and all my friend’s customers fled. </a:t>
            </a:r>
            <a:endParaRPr lang="en-MY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204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6273" y="1947494"/>
            <a:ext cx="10578512" cy="229347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200" dirty="0">
                <a:solidFill>
                  <a:schemeClr val="bg1"/>
                </a:solidFill>
              </a:rPr>
              <a:t>She lost her business and fast-forward today, she’s filled with nothing but regret. </a:t>
            </a:r>
            <a:endParaRPr lang="en-US" sz="42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2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200" dirty="0">
                <a:solidFill>
                  <a:schemeClr val="bg1"/>
                </a:solidFill>
              </a:rPr>
              <a:t>My friend’s fate broke my heart and filled me with deep regret. </a:t>
            </a:r>
            <a:endParaRPr lang="en-MY" sz="42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538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3940" y="1751309"/>
            <a:ext cx="10578512" cy="182901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000" dirty="0">
                <a:solidFill>
                  <a:schemeClr val="bg1"/>
                </a:solidFill>
              </a:rPr>
              <a:t>I wish I could have done something to help her act despite her fear and save her business. </a:t>
            </a:r>
            <a:endParaRPr lang="en-US" sz="40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dirty="0">
                <a:solidFill>
                  <a:schemeClr val="bg1"/>
                </a:solidFill>
              </a:rPr>
              <a:t>That’s when I started studying the habits, strategies, and rituals of daring and courageous people. </a:t>
            </a:r>
            <a:endParaRPr lang="en-US" sz="40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329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285" y="775280"/>
            <a:ext cx="10578512" cy="152230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400" dirty="0">
                <a:solidFill>
                  <a:schemeClr val="bg1"/>
                </a:solidFill>
              </a:rPr>
              <a:t>I studied the work of neuroscientists and </a:t>
            </a:r>
            <a:r>
              <a:rPr lang="en-US" sz="4400" dirty="0" smtClean="0">
                <a:solidFill>
                  <a:schemeClr val="bg1"/>
                </a:solidFill>
              </a:rPr>
              <a:t>psychologists. </a:t>
            </a:r>
            <a:endParaRPr lang="en-MY" sz="4200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965" y="2421154"/>
            <a:ext cx="5625153" cy="3772162"/>
          </a:xfrm>
          <a:prstGeom prst="rect">
            <a:avLst/>
          </a:prstGeom>
          <a:ln w="28575" cap="sq">
            <a:solidFill>
              <a:srgbClr val="000000"/>
            </a:solidFill>
            <a:prstDash val="solid"/>
            <a:miter lim="800000"/>
          </a:ln>
          <a:effectLst/>
        </p:spPr>
      </p:pic>
    </p:spTree>
    <p:extLst>
      <p:ext uri="{BB962C8B-B14F-4D97-AF65-F5344CB8AC3E}">
        <p14:creationId xmlns:p14="http://schemas.microsoft.com/office/powerpoint/2010/main" val="119375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0031" y="1931606"/>
            <a:ext cx="10515600" cy="318516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200" dirty="0">
                <a:solidFill>
                  <a:schemeClr val="bg1"/>
                </a:solidFill>
              </a:rPr>
              <a:t>I discovered little-known strategies, routines, and practices that helped me conquer my fears</a:t>
            </a:r>
            <a:r>
              <a:rPr lang="en-US" sz="4200" dirty="0" smtClean="0">
                <a:solidFill>
                  <a:schemeClr val="bg1"/>
                </a:solidFill>
              </a:rPr>
              <a:t>.</a:t>
            </a:r>
          </a:p>
          <a:p>
            <a:pPr marL="0" indent="0" algn="ctr">
              <a:buNone/>
            </a:pPr>
            <a:endParaRPr lang="en-MY" sz="42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200" dirty="0">
                <a:solidFill>
                  <a:schemeClr val="bg1"/>
                </a:solidFill>
              </a:rPr>
              <a:t>My life has completely transformed. </a:t>
            </a:r>
            <a:endParaRPr lang="en-MY" sz="4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062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0442" y="1215847"/>
            <a:ext cx="10515600" cy="460248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000" dirty="0">
                <a:solidFill>
                  <a:schemeClr val="bg1"/>
                </a:solidFill>
              </a:rPr>
              <a:t>Today, I can take action even when I am afraid. </a:t>
            </a:r>
            <a:endParaRPr lang="en-US" sz="40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dirty="0">
                <a:solidFill>
                  <a:schemeClr val="bg1"/>
                </a:solidFill>
              </a:rPr>
              <a:t>My confidence and self-esteem have never been higher. </a:t>
            </a:r>
            <a:endParaRPr lang="en-US" sz="40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dirty="0">
                <a:solidFill>
                  <a:schemeClr val="bg1"/>
                </a:solidFill>
              </a:rPr>
              <a:t>I can easily silence my inner critic and squash negative thoughts.</a:t>
            </a:r>
            <a:endParaRPr lang="en-MY" sz="4000" dirty="0">
              <a:solidFill>
                <a:schemeClr val="bg1"/>
              </a:solidFill>
            </a:endParaRPr>
          </a:p>
          <a:p>
            <a:pPr marL="0" lvl="0" indent="0" algn="ctr">
              <a:buNone/>
            </a:pPr>
            <a:endParaRPr lang="en-MY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62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8537" y="1520915"/>
            <a:ext cx="10147755" cy="252572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400" dirty="0"/>
              <a:t>The shocking truth is that fear rules the lives of many people. </a:t>
            </a:r>
            <a:endParaRPr lang="en-US" sz="4400" dirty="0" smtClean="0"/>
          </a:p>
          <a:p>
            <a:pPr marL="0" indent="0" algn="ctr">
              <a:buNone/>
            </a:pPr>
            <a:endParaRPr lang="en-MY" sz="4400" dirty="0"/>
          </a:p>
          <a:p>
            <a:pPr marL="0" indent="0" algn="ctr">
              <a:buNone/>
            </a:pPr>
            <a:r>
              <a:rPr lang="en-US" sz="4400" dirty="0"/>
              <a:t>Fear of failure, rejection, change, disappointment, and humiliation. The list goes on and on. </a:t>
            </a:r>
            <a:endParaRPr lang="en-MY" sz="4400" dirty="0"/>
          </a:p>
          <a:p>
            <a:pPr marL="0" indent="0" algn="ctr">
              <a:buNone/>
            </a:pPr>
            <a:endParaRPr lang="en-MY" sz="4200" dirty="0"/>
          </a:p>
        </p:txBody>
      </p:sp>
    </p:spTree>
    <p:extLst>
      <p:ext uri="{BB962C8B-B14F-4D97-AF65-F5344CB8AC3E}">
        <p14:creationId xmlns:p14="http://schemas.microsoft.com/office/powerpoint/2010/main" val="27440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8780" y="1617104"/>
            <a:ext cx="10515600" cy="369398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200" dirty="0">
                <a:solidFill>
                  <a:schemeClr val="bg1"/>
                </a:solidFill>
              </a:rPr>
              <a:t>I have built a rich and wonderful life because I have the courage to act on my goals.  </a:t>
            </a:r>
            <a:endParaRPr lang="en-US" sz="42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2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200" dirty="0">
                <a:solidFill>
                  <a:schemeClr val="bg1"/>
                </a:solidFill>
              </a:rPr>
              <a:t>I am no longer afraid of the unknown or what the future holds. I know that I can handle anything that life throws my way. </a:t>
            </a:r>
            <a:endParaRPr lang="en-MY" sz="4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18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4645" y="2354548"/>
            <a:ext cx="10780144" cy="369398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200" dirty="0">
                <a:solidFill>
                  <a:schemeClr val="bg1"/>
                </a:solidFill>
              </a:rPr>
              <a:t>The best part is that I am on course to achieve my most audacious goals. Furthermore, I know that I can master whatever skills I need to achieve my highest potential. </a:t>
            </a:r>
            <a:endParaRPr lang="en-MY" sz="4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26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6731" y="2033493"/>
            <a:ext cx="10515600" cy="369398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200" dirty="0">
                <a:solidFill>
                  <a:schemeClr val="bg1"/>
                </a:solidFill>
              </a:rPr>
              <a:t>I am happy, fulfilled, and confident. </a:t>
            </a:r>
            <a:endParaRPr lang="en-US" sz="42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2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200" dirty="0">
                <a:solidFill>
                  <a:schemeClr val="bg1"/>
                </a:solidFill>
              </a:rPr>
              <a:t>And today, I want to help you the way I wish I could for my best friend. </a:t>
            </a:r>
            <a:endParaRPr lang="en-MY" sz="4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31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745" y="1677032"/>
            <a:ext cx="10515600" cy="369398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200" dirty="0">
                <a:solidFill>
                  <a:schemeClr val="bg1"/>
                </a:solidFill>
              </a:rPr>
              <a:t>I want to share with you the discovery that changed my life</a:t>
            </a:r>
            <a:r>
              <a:rPr lang="en-US" sz="4200" dirty="0" smtClean="0">
                <a:solidFill>
                  <a:schemeClr val="bg1"/>
                </a:solidFill>
              </a:rPr>
              <a:t>.</a:t>
            </a:r>
          </a:p>
          <a:p>
            <a:pPr marL="0" indent="0" algn="ctr">
              <a:buNone/>
            </a:pPr>
            <a:endParaRPr lang="en-MY" sz="42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200" dirty="0">
                <a:solidFill>
                  <a:schemeClr val="bg1"/>
                </a:solidFill>
              </a:rPr>
              <a:t>These practices, habits, and routines will help you face your fears courageously and follow your dreams. </a:t>
            </a:r>
            <a:endParaRPr lang="en-MY" sz="4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20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5922" y="1958696"/>
            <a:ext cx="10515600" cy="35556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/>
              <a:t>Introducing</a:t>
            </a:r>
            <a:r>
              <a:rPr lang="en-MY" sz="4800" dirty="0" smtClean="0"/>
              <a:t>…</a:t>
            </a:r>
          </a:p>
          <a:p>
            <a:pPr marL="0" indent="0" algn="ctr">
              <a:buNone/>
            </a:pPr>
            <a:endParaRPr lang="en-MY" sz="4800" dirty="0"/>
          </a:p>
          <a:p>
            <a:pPr marL="0" indent="0" algn="ctr">
              <a:buNone/>
            </a:pPr>
            <a:r>
              <a:rPr lang="en-MY" sz="4800" dirty="0"/>
              <a:t>Conquering Fear: How to Turn Fear into Courage. </a:t>
            </a:r>
          </a:p>
        </p:txBody>
      </p:sp>
    </p:spTree>
    <p:extLst>
      <p:ext uri="{BB962C8B-B14F-4D97-AF65-F5344CB8AC3E}">
        <p14:creationId xmlns:p14="http://schemas.microsoft.com/office/powerpoint/2010/main" val="273295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6918" y="1881205"/>
            <a:ext cx="10515600" cy="35556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200" dirty="0"/>
              <a:t> ‘Conquering Fear’ is the ultimate guide for those who want to live a more courageous life and turn their biggest fears into fuel for success. You’ll learn how to boost your self-esteem and self-confidence and how to tame your inner critic.</a:t>
            </a:r>
          </a:p>
        </p:txBody>
      </p:sp>
    </p:spTree>
    <p:extLst>
      <p:ext uri="{BB962C8B-B14F-4D97-AF65-F5344CB8AC3E}">
        <p14:creationId xmlns:p14="http://schemas.microsoft.com/office/powerpoint/2010/main" val="303534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3928" y="1633231"/>
            <a:ext cx="10808803" cy="355568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000" dirty="0"/>
              <a:t>This research-backed guide will show you everything you need to know about conquering fear– 5 things you probably never knew about fear, 10 simple ways to boost your self-esteem, why even the strongest people have fear and how they overcome it, affirmations for releasing fear and overcoming anxieties… and so much more.</a:t>
            </a:r>
          </a:p>
        </p:txBody>
      </p:sp>
    </p:spTree>
    <p:extLst>
      <p:ext uri="{BB962C8B-B14F-4D97-AF65-F5344CB8AC3E}">
        <p14:creationId xmlns:p14="http://schemas.microsoft.com/office/powerpoint/2010/main" val="54601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4925" y="2408147"/>
            <a:ext cx="10515600" cy="35556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Follow the steps taught in this powerful guide and you’ll start noticing changes IMMEDIATELY.</a:t>
            </a:r>
          </a:p>
        </p:txBody>
      </p:sp>
    </p:spTree>
    <p:extLst>
      <p:ext uri="{BB962C8B-B14F-4D97-AF65-F5344CB8AC3E}">
        <p14:creationId xmlns:p14="http://schemas.microsoft.com/office/powerpoint/2010/main" val="21664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6918" y="1741720"/>
            <a:ext cx="10515600" cy="35556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If you’re ready to unlock a bolder version of yourself</a:t>
            </a:r>
            <a:r>
              <a:rPr lang="en-MY" sz="4400" dirty="0" smtClean="0"/>
              <a:t>,</a:t>
            </a:r>
          </a:p>
          <a:p>
            <a:pPr marL="0" indent="0" algn="ctr">
              <a:buNone/>
            </a:pPr>
            <a:endParaRPr lang="en-MY" sz="4400" dirty="0"/>
          </a:p>
          <a:p>
            <a:pPr marL="0" indent="0" algn="ctr">
              <a:buNone/>
            </a:pPr>
            <a:r>
              <a:rPr lang="en-MY" sz="4400" dirty="0"/>
              <a:t>If you are sick and tired of being held back by fear, </a:t>
            </a:r>
          </a:p>
        </p:txBody>
      </p:sp>
    </p:spTree>
    <p:extLst>
      <p:ext uri="{BB962C8B-B14F-4D97-AF65-F5344CB8AC3E}">
        <p14:creationId xmlns:p14="http://schemas.microsoft.com/office/powerpoint/2010/main" val="276100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4925" y="2408147"/>
            <a:ext cx="10515600" cy="35556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Then you owe it to yourself and everyone around you to learn the simple but powerful steps taught in ‘Conquering Fear.’</a:t>
            </a:r>
          </a:p>
        </p:txBody>
      </p:sp>
    </p:spTree>
    <p:extLst>
      <p:ext uri="{BB962C8B-B14F-4D97-AF65-F5344CB8AC3E}">
        <p14:creationId xmlns:p14="http://schemas.microsoft.com/office/powerpoint/2010/main" val="144278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1410" y="2372939"/>
            <a:ext cx="10275375" cy="252572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400" dirty="0"/>
              <a:t>Many are paralyzed by fears and worries that prevent them from following their passions and creating a wonderful life for themselves. </a:t>
            </a: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226966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2895" y="766171"/>
            <a:ext cx="10645524" cy="313944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800" b="1" dirty="0"/>
              <a:t>Here are some of the things that you will discover in this life-transforming program:</a:t>
            </a:r>
          </a:p>
        </p:txBody>
      </p:sp>
      <p:sp>
        <p:nvSpPr>
          <p:cNvPr id="2" name="Rectangle 1"/>
          <p:cNvSpPr/>
          <p:nvPr/>
        </p:nvSpPr>
        <p:spPr>
          <a:xfrm>
            <a:off x="732895" y="3569500"/>
            <a:ext cx="10876266" cy="284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n-US" sz="3600" dirty="0"/>
              <a:t>What fear is and what triggers it</a:t>
            </a:r>
            <a:r>
              <a:rPr lang="en-US" sz="3600" dirty="0" smtClean="0"/>
              <a:t>.</a:t>
            </a:r>
          </a:p>
          <a:p>
            <a:pPr lvl="0"/>
            <a:endParaRPr lang="en-MY" sz="3600" dirty="0"/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n-US" sz="3600" dirty="0"/>
              <a:t>Why even the strongest people have fear and how they overcome it.</a:t>
            </a:r>
            <a:endParaRPr lang="en-MY" sz="36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MY" sz="3500" dirty="0"/>
          </a:p>
        </p:txBody>
      </p:sp>
    </p:spTree>
    <p:extLst>
      <p:ext uri="{BB962C8B-B14F-4D97-AF65-F5344CB8AC3E}">
        <p14:creationId xmlns:p14="http://schemas.microsoft.com/office/powerpoint/2010/main" val="189695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1891" y="1193368"/>
            <a:ext cx="10515600" cy="4563890"/>
          </a:xfrm>
        </p:spPr>
        <p:txBody>
          <a:bodyPr>
            <a:noAutofit/>
          </a:bodyPr>
          <a:lstStyle/>
          <a:p>
            <a:pPr lvl="0"/>
            <a:r>
              <a:rPr lang="en-US" sz="3400" dirty="0"/>
              <a:t>4 reasons why you must learn how to overcome fear</a:t>
            </a:r>
            <a:r>
              <a:rPr lang="en-US" sz="3400" dirty="0" smtClean="0"/>
              <a:t>.</a:t>
            </a:r>
          </a:p>
          <a:p>
            <a:pPr lvl="0"/>
            <a:endParaRPr lang="en-MY" sz="3400" dirty="0"/>
          </a:p>
          <a:p>
            <a:pPr lvl="0"/>
            <a:r>
              <a:rPr lang="en-US" sz="3400" dirty="0"/>
              <a:t>5 things you probably never knew about fear</a:t>
            </a:r>
            <a:r>
              <a:rPr lang="en-US" sz="3400" dirty="0" smtClean="0"/>
              <a:t>.</a:t>
            </a:r>
          </a:p>
          <a:p>
            <a:pPr lvl="0"/>
            <a:endParaRPr lang="en-MY" sz="3400" dirty="0"/>
          </a:p>
          <a:p>
            <a:pPr lvl="0"/>
            <a:r>
              <a:rPr lang="en-US" sz="3400" dirty="0"/>
              <a:t>The shocking reason why some people enjoy fearful situations such as horror movies and rollercoasters. </a:t>
            </a:r>
            <a:endParaRPr lang="en-US" sz="3400" dirty="0" smtClean="0"/>
          </a:p>
          <a:p>
            <a:pPr lvl="0"/>
            <a:endParaRPr lang="en-MY" sz="3400" dirty="0"/>
          </a:p>
          <a:p>
            <a:pPr lvl="0"/>
            <a:r>
              <a:rPr lang="en-US" sz="3400" dirty="0"/>
              <a:t>The little-known difference between fears and phobias.</a:t>
            </a:r>
            <a:endParaRPr lang="en-MY" sz="3400" dirty="0"/>
          </a:p>
          <a:p>
            <a:pPr lvl="0"/>
            <a:endParaRPr lang="en-MY" sz="3400" dirty="0"/>
          </a:p>
        </p:txBody>
      </p:sp>
    </p:spTree>
    <p:extLst>
      <p:ext uri="{BB962C8B-B14F-4D97-AF65-F5344CB8AC3E}">
        <p14:creationId xmlns:p14="http://schemas.microsoft.com/office/powerpoint/2010/main" val="1439729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4880" y="1146874"/>
            <a:ext cx="10515600" cy="4563890"/>
          </a:xfrm>
        </p:spPr>
        <p:txBody>
          <a:bodyPr>
            <a:noAutofit/>
          </a:bodyPr>
          <a:lstStyle/>
          <a:p>
            <a:pPr lvl="0"/>
            <a:r>
              <a:rPr lang="en-US" sz="3400" dirty="0"/>
              <a:t>Why do people suffer from low self-esteem</a:t>
            </a:r>
            <a:r>
              <a:rPr lang="en-US" sz="3400" dirty="0" smtClean="0"/>
              <a:t>.</a:t>
            </a:r>
          </a:p>
          <a:p>
            <a:pPr lvl="0"/>
            <a:endParaRPr lang="en-MY" sz="3400" dirty="0"/>
          </a:p>
          <a:p>
            <a:pPr lvl="0"/>
            <a:r>
              <a:rPr lang="en-US" sz="3400" dirty="0"/>
              <a:t>10 simple ways to boost your self-esteem</a:t>
            </a:r>
            <a:r>
              <a:rPr lang="en-US" sz="3400" dirty="0" smtClean="0"/>
              <a:t>.</a:t>
            </a:r>
          </a:p>
          <a:p>
            <a:pPr lvl="0"/>
            <a:endParaRPr lang="en-MY" sz="3400" dirty="0" smtClean="0"/>
          </a:p>
          <a:p>
            <a:pPr lvl="0"/>
            <a:r>
              <a:rPr lang="en-US" sz="3400" dirty="0" smtClean="0"/>
              <a:t>Do </a:t>
            </a:r>
            <a:r>
              <a:rPr lang="en-US" sz="3400" dirty="0"/>
              <a:t>you have </a:t>
            </a:r>
            <a:r>
              <a:rPr lang="en-US" sz="3400" dirty="0" err="1"/>
              <a:t>chrometophobia</a:t>
            </a:r>
            <a:r>
              <a:rPr lang="en-US" sz="3400" dirty="0" smtClean="0"/>
              <a:t>?</a:t>
            </a:r>
          </a:p>
          <a:p>
            <a:pPr marL="0" lvl="0" indent="0">
              <a:buNone/>
            </a:pPr>
            <a:endParaRPr lang="en-MY" sz="3400" dirty="0"/>
          </a:p>
          <a:p>
            <a:pPr lvl="0"/>
            <a:r>
              <a:rPr lang="en-US" sz="3400" dirty="0"/>
              <a:t>8 common money fears and 5 psychological tricks to help you overcome them.</a:t>
            </a:r>
            <a:endParaRPr lang="en-MY" sz="3400" dirty="0"/>
          </a:p>
          <a:p>
            <a:pPr lvl="0"/>
            <a:endParaRPr lang="en-MY" sz="3400" dirty="0"/>
          </a:p>
        </p:txBody>
      </p:sp>
    </p:spTree>
    <p:extLst>
      <p:ext uri="{BB962C8B-B14F-4D97-AF65-F5344CB8AC3E}">
        <p14:creationId xmlns:p14="http://schemas.microsoft.com/office/powerpoint/2010/main" val="3961021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8386" y="1146873"/>
            <a:ext cx="10515600" cy="4563890"/>
          </a:xfrm>
        </p:spPr>
        <p:txBody>
          <a:bodyPr>
            <a:noAutofit/>
          </a:bodyPr>
          <a:lstStyle/>
          <a:p>
            <a:pPr lvl="0"/>
            <a:r>
              <a:rPr lang="en-US" sz="3400" dirty="0"/>
              <a:t>Why you shouldn’t compare yourself to others</a:t>
            </a:r>
            <a:r>
              <a:rPr lang="en-US" sz="3400" dirty="0" smtClean="0"/>
              <a:t>.</a:t>
            </a:r>
          </a:p>
          <a:p>
            <a:pPr lvl="0"/>
            <a:endParaRPr lang="en-MY" sz="3400" dirty="0"/>
          </a:p>
          <a:p>
            <a:pPr lvl="0"/>
            <a:r>
              <a:rPr lang="en-US" sz="3400" dirty="0"/>
              <a:t>The secret to overcoming the fear of the unknown</a:t>
            </a:r>
            <a:r>
              <a:rPr lang="en-US" sz="3400" dirty="0" smtClean="0"/>
              <a:t>.</a:t>
            </a:r>
          </a:p>
          <a:p>
            <a:pPr lvl="0"/>
            <a:endParaRPr lang="en-MY" sz="3400" dirty="0"/>
          </a:p>
          <a:p>
            <a:pPr lvl="0"/>
            <a:r>
              <a:rPr lang="en-US" sz="3400" dirty="0"/>
              <a:t>How to tame your inner critic and silence inner negativity</a:t>
            </a:r>
            <a:r>
              <a:rPr lang="en-US" sz="3400" dirty="0" smtClean="0"/>
              <a:t>.</a:t>
            </a:r>
          </a:p>
          <a:p>
            <a:pPr lvl="0"/>
            <a:endParaRPr lang="en-MY" sz="3400" dirty="0"/>
          </a:p>
          <a:p>
            <a:pPr lvl="0"/>
            <a:r>
              <a:rPr lang="en-US" sz="3400" dirty="0"/>
              <a:t>The truth about courage and why it is not equal to having no fear. </a:t>
            </a:r>
            <a:endParaRPr lang="en-MY" sz="3400" dirty="0"/>
          </a:p>
          <a:p>
            <a:pPr lvl="0"/>
            <a:endParaRPr lang="en-MY" sz="3400" dirty="0"/>
          </a:p>
        </p:txBody>
      </p:sp>
    </p:spTree>
    <p:extLst>
      <p:ext uri="{BB962C8B-B14F-4D97-AF65-F5344CB8AC3E}">
        <p14:creationId xmlns:p14="http://schemas.microsoft.com/office/powerpoint/2010/main" val="377532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8386" y="1332852"/>
            <a:ext cx="10515600" cy="4563890"/>
          </a:xfrm>
        </p:spPr>
        <p:txBody>
          <a:bodyPr>
            <a:noAutofit/>
          </a:bodyPr>
          <a:lstStyle/>
          <a:p>
            <a:pPr lvl="0"/>
            <a:r>
              <a:rPr lang="en-US" sz="3400" dirty="0"/>
              <a:t>How to live a more courageous life</a:t>
            </a:r>
            <a:r>
              <a:rPr lang="en-US" sz="3400" dirty="0" smtClean="0"/>
              <a:t>.</a:t>
            </a:r>
          </a:p>
          <a:p>
            <a:pPr lvl="0"/>
            <a:endParaRPr lang="en-MY" sz="3400" dirty="0"/>
          </a:p>
          <a:p>
            <a:pPr lvl="0"/>
            <a:r>
              <a:rPr lang="en-US" sz="3400" dirty="0"/>
              <a:t>7 ways to turn your big dreams into reality</a:t>
            </a:r>
            <a:r>
              <a:rPr lang="en-US" sz="3400" dirty="0" smtClean="0"/>
              <a:t>.</a:t>
            </a:r>
          </a:p>
          <a:p>
            <a:pPr lvl="0"/>
            <a:endParaRPr lang="en-MY" sz="3400" dirty="0"/>
          </a:p>
          <a:p>
            <a:pPr lvl="0"/>
            <a:r>
              <a:rPr lang="en-US" sz="3400" dirty="0"/>
              <a:t>Affirmations for releasing fear and overcoming anxieties</a:t>
            </a:r>
            <a:r>
              <a:rPr lang="en-US" sz="3400" dirty="0" smtClean="0"/>
              <a:t>.</a:t>
            </a:r>
          </a:p>
          <a:p>
            <a:pPr lvl="0"/>
            <a:endParaRPr lang="en-MY" sz="3400" dirty="0"/>
          </a:p>
          <a:p>
            <a:r>
              <a:rPr lang="en-MY" sz="3400" dirty="0"/>
              <a:t> … Plus many more powerful practices and techniques!</a:t>
            </a:r>
          </a:p>
        </p:txBody>
      </p:sp>
    </p:spTree>
    <p:extLst>
      <p:ext uri="{BB962C8B-B14F-4D97-AF65-F5344CB8AC3E}">
        <p14:creationId xmlns:p14="http://schemas.microsoft.com/office/powerpoint/2010/main" val="933662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2895" y="1200124"/>
            <a:ext cx="10645524" cy="313944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5400" b="1" dirty="0"/>
              <a:t>This is the ultimate guide for those who want to</a:t>
            </a:r>
            <a:r>
              <a:rPr lang="en-MY" sz="5400" b="1" dirty="0" smtClean="0"/>
              <a:t>:</a:t>
            </a:r>
          </a:p>
          <a:p>
            <a:pPr marL="0" indent="0" algn="ctr">
              <a:buNone/>
            </a:pPr>
            <a:endParaRPr lang="en-MY" sz="5400" b="1" dirty="0"/>
          </a:p>
        </p:txBody>
      </p:sp>
      <p:sp>
        <p:nvSpPr>
          <p:cNvPr id="2" name="Rectangle 1"/>
          <p:cNvSpPr/>
          <p:nvPr/>
        </p:nvSpPr>
        <p:spPr>
          <a:xfrm>
            <a:off x="732895" y="3770978"/>
            <a:ext cx="1087626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n-US" sz="4000" dirty="0"/>
              <a:t>Conquer their fears and live a courageous life</a:t>
            </a:r>
            <a:r>
              <a:rPr lang="en-US" sz="4000" dirty="0" smtClean="0"/>
              <a:t>.</a:t>
            </a:r>
          </a:p>
          <a:p>
            <a:pPr marL="571500" lvl="0" indent="-571500">
              <a:buFont typeface="Arial" panose="020B0604020202020204" pitchFamily="34" charset="0"/>
              <a:buChar char="•"/>
            </a:pPr>
            <a:endParaRPr lang="en-MY" sz="4000" dirty="0"/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n-US" sz="4000" dirty="0"/>
              <a:t>Go after their most audacious dreams. </a:t>
            </a:r>
            <a:endParaRPr lang="en-MY" sz="4000" dirty="0"/>
          </a:p>
        </p:txBody>
      </p:sp>
    </p:spTree>
    <p:extLst>
      <p:ext uri="{BB962C8B-B14F-4D97-AF65-F5344CB8AC3E}">
        <p14:creationId xmlns:p14="http://schemas.microsoft.com/office/powerpoint/2010/main" val="23826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8386" y="1875293"/>
            <a:ext cx="10515600" cy="4563890"/>
          </a:xfrm>
        </p:spPr>
        <p:txBody>
          <a:bodyPr>
            <a:noAutofit/>
          </a:bodyPr>
          <a:lstStyle/>
          <a:p>
            <a:pPr lvl="0"/>
            <a:r>
              <a:rPr lang="en-US" sz="4000" dirty="0"/>
              <a:t>Boost their self-esteem</a:t>
            </a:r>
            <a:r>
              <a:rPr lang="en-US" sz="4000" dirty="0" smtClean="0"/>
              <a:t>.</a:t>
            </a:r>
          </a:p>
          <a:p>
            <a:pPr lvl="0"/>
            <a:endParaRPr lang="en-MY" sz="4000" dirty="0"/>
          </a:p>
          <a:p>
            <a:pPr lvl="0"/>
            <a:r>
              <a:rPr lang="en-US" sz="4000" dirty="0"/>
              <a:t>Increase their self-confidence. </a:t>
            </a:r>
            <a:endParaRPr lang="en-US" sz="4000" dirty="0" smtClean="0"/>
          </a:p>
          <a:p>
            <a:pPr lvl="0"/>
            <a:endParaRPr lang="en-MY" sz="4000" dirty="0"/>
          </a:p>
          <a:p>
            <a:pPr lvl="0"/>
            <a:r>
              <a:rPr lang="en-US" sz="4000" dirty="0"/>
              <a:t>Silence their inner critic. </a:t>
            </a:r>
            <a:endParaRPr lang="en-MY" sz="4000" dirty="0"/>
          </a:p>
        </p:txBody>
      </p:sp>
    </p:spTree>
    <p:extLst>
      <p:ext uri="{BB962C8B-B14F-4D97-AF65-F5344CB8AC3E}">
        <p14:creationId xmlns:p14="http://schemas.microsoft.com/office/powerpoint/2010/main" val="3947118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4925" y="1772716"/>
            <a:ext cx="10515600" cy="35556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Here’s The Good News</a:t>
            </a:r>
            <a:r>
              <a:rPr lang="en-MY" sz="4400" dirty="0" smtClean="0"/>
              <a:t>:</a:t>
            </a:r>
          </a:p>
          <a:p>
            <a:pPr marL="0" indent="0" algn="ctr">
              <a:buNone/>
            </a:pPr>
            <a:endParaRPr lang="en-MY" sz="4400" dirty="0"/>
          </a:p>
          <a:p>
            <a:pPr marL="0" indent="0" algn="ctr">
              <a:buNone/>
            </a:pPr>
            <a:r>
              <a:rPr lang="en-MY" sz="4400" dirty="0"/>
              <a:t>Instead of charging this life-changing program at a ridiculous price, I am offering it to you at a tiny fraction of the actual cost.</a:t>
            </a:r>
          </a:p>
        </p:txBody>
      </p:sp>
    </p:spTree>
    <p:extLst>
      <p:ext uri="{BB962C8B-B14F-4D97-AF65-F5344CB8AC3E}">
        <p14:creationId xmlns:p14="http://schemas.microsoft.com/office/powerpoint/2010/main" val="644837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5922" y="1695225"/>
            <a:ext cx="10515600" cy="35556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200" dirty="0"/>
              <a:t>The reason behind this discount is that I want to help as many people like you to face their fears and conquer them. But, more importantly, I want you to start enjoying the beauty of living a courageous and bold life-</a:t>
            </a:r>
            <a:r>
              <a:rPr lang="en-MY" sz="4200" b="1" dirty="0"/>
              <a:t>TODAY!</a:t>
            </a:r>
            <a:endParaRPr lang="en-MY" sz="4200" dirty="0"/>
          </a:p>
        </p:txBody>
      </p:sp>
    </p:spTree>
    <p:extLst>
      <p:ext uri="{BB962C8B-B14F-4D97-AF65-F5344CB8AC3E}">
        <p14:creationId xmlns:p14="http://schemas.microsoft.com/office/powerpoint/2010/main" val="238624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8911" y="2067184"/>
            <a:ext cx="10515600" cy="35556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If you’ve watched up to this point, you’re</a:t>
            </a:r>
            <a:r>
              <a:rPr lang="en-MY" sz="4400" dirty="0" smtClean="0"/>
              <a:t>….</a:t>
            </a:r>
          </a:p>
          <a:p>
            <a:pPr marL="0" indent="0" algn="ctr">
              <a:buNone/>
            </a:pPr>
            <a:endParaRPr lang="en-MY" sz="4400" dirty="0"/>
          </a:p>
          <a:p>
            <a:pPr marL="0" indent="0" algn="ctr">
              <a:buNone/>
            </a:pPr>
            <a:r>
              <a:rPr lang="en-MY" sz="4400" dirty="0"/>
              <a:t>Serious about overcoming fear so that you can live a rich and fulfilling life!</a:t>
            </a:r>
          </a:p>
        </p:txBody>
      </p:sp>
    </p:spTree>
    <p:extLst>
      <p:ext uri="{BB962C8B-B14F-4D97-AF65-F5344CB8AC3E}">
        <p14:creationId xmlns:p14="http://schemas.microsoft.com/office/powerpoint/2010/main" val="240543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7026" y="1598407"/>
            <a:ext cx="10147755" cy="252572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200" dirty="0"/>
              <a:t>It keeps them stuck in jobs and relationships that are not fulfilling. </a:t>
            </a:r>
            <a:endParaRPr lang="en-US" sz="4200" dirty="0" smtClean="0"/>
          </a:p>
          <a:p>
            <a:pPr marL="0" indent="0" algn="ctr">
              <a:buNone/>
            </a:pPr>
            <a:endParaRPr lang="en-US" sz="4200" dirty="0" smtClean="0"/>
          </a:p>
          <a:p>
            <a:pPr marL="0" indent="0" algn="ctr">
              <a:buNone/>
            </a:pPr>
            <a:r>
              <a:rPr lang="en-US" sz="4200" dirty="0"/>
              <a:t>Low self-esteem and low </a:t>
            </a:r>
            <a:r>
              <a:rPr lang="en-US" sz="4200" dirty="0" smtClean="0"/>
              <a:t>confidence </a:t>
            </a:r>
            <a:r>
              <a:rPr lang="en-US" sz="4200" dirty="0"/>
              <a:t>prevent them from making decisions that could change their lives for the better. </a:t>
            </a:r>
            <a:endParaRPr lang="en-MY" sz="4200" dirty="0"/>
          </a:p>
          <a:p>
            <a:pPr marL="0" indent="0" algn="ctr">
              <a:buNone/>
            </a:pPr>
            <a:endParaRPr lang="en-MY" sz="4200" dirty="0"/>
          </a:p>
        </p:txBody>
      </p:sp>
    </p:spTree>
    <p:extLst>
      <p:ext uri="{BB962C8B-B14F-4D97-AF65-F5344CB8AC3E}">
        <p14:creationId xmlns:p14="http://schemas.microsoft.com/office/powerpoint/2010/main" val="99725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2416" y="811605"/>
            <a:ext cx="10515600" cy="35556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You’re just a step away from achieving your most ambitious goals and dreams.</a:t>
            </a:r>
          </a:p>
        </p:txBody>
      </p:sp>
      <p:pic>
        <p:nvPicPr>
          <p:cNvPr id="7170" name="Picture 2" descr="President&amp;#39;s Note: SWE&amp;#39;s Strategic Goals Have Personal Relevance - All  Togeth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7604" y="2577714"/>
            <a:ext cx="6245225" cy="3523348"/>
          </a:xfrm>
          <a:prstGeom prst="rect">
            <a:avLst/>
          </a:prstGeom>
          <a:ln w="28575" cap="sq">
            <a:solidFill>
              <a:srgbClr val="000000"/>
            </a:solidFill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254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4925" y="2408147"/>
            <a:ext cx="10515600" cy="35556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All you have to do is to implement the secrets revealed in this blueprint for the next 30 days... </a:t>
            </a:r>
          </a:p>
        </p:txBody>
      </p:sp>
    </p:spTree>
    <p:extLst>
      <p:ext uri="{BB962C8B-B14F-4D97-AF65-F5344CB8AC3E}">
        <p14:creationId xmlns:p14="http://schemas.microsoft.com/office/powerpoint/2010/main" val="4027241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7302" y="2448660"/>
            <a:ext cx="10515600" cy="34185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… and if you don’t see any improvement in your life, simply return your order within 30 days and I will give you...</a:t>
            </a:r>
          </a:p>
        </p:txBody>
      </p:sp>
    </p:spTree>
    <p:extLst>
      <p:ext uri="{BB962C8B-B14F-4D97-AF65-F5344CB8AC3E}">
        <p14:creationId xmlns:p14="http://schemas.microsoft.com/office/powerpoint/2010/main" val="325986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9698" y="1865502"/>
            <a:ext cx="5119749" cy="34185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100% Money-Back Guarantee. </a:t>
            </a:r>
            <a:endParaRPr lang="en-MY" sz="4400" dirty="0" smtClean="0"/>
          </a:p>
          <a:p>
            <a:pPr marL="0" indent="0" algn="ctr">
              <a:buNone/>
            </a:pPr>
            <a:endParaRPr lang="en-MY" sz="4400" dirty="0" smtClean="0"/>
          </a:p>
          <a:p>
            <a:pPr marL="0" indent="0" algn="ctr">
              <a:buNone/>
            </a:pPr>
            <a:r>
              <a:rPr lang="en-MY" sz="4400" dirty="0" smtClean="0"/>
              <a:t>No </a:t>
            </a:r>
            <a:r>
              <a:rPr lang="en-MY" sz="4400" dirty="0"/>
              <a:t>Questions Asked!</a:t>
            </a:r>
          </a:p>
        </p:txBody>
      </p:sp>
      <p:pic>
        <p:nvPicPr>
          <p:cNvPr id="7170" name="Picture 2" descr="Vast Data Adds Zero Data Loss Guarantee for Storage – Channel Future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67" t="-250" r="18670"/>
          <a:stretch/>
        </p:blipFill>
        <p:spPr bwMode="auto">
          <a:xfrm>
            <a:off x="7047914" y="1626351"/>
            <a:ext cx="4270234" cy="3286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1005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1300" y="2778677"/>
            <a:ext cx="10515600" cy="205363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400" dirty="0">
                <a:solidFill>
                  <a:schemeClr val="bg1"/>
                </a:solidFill>
              </a:rPr>
              <a:t>If you get </a:t>
            </a:r>
            <a:r>
              <a:rPr lang="en-US" sz="4400" b="1" i="1" dirty="0" smtClean="0">
                <a:solidFill>
                  <a:srgbClr val="FFC000"/>
                </a:solidFill>
              </a:rPr>
              <a:t>Conquering Fear </a:t>
            </a:r>
            <a:r>
              <a:rPr lang="en-US" sz="4400" dirty="0" smtClean="0">
                <a:solidFill>
                  <a:schemeClr val="bg1"/>
                </a:solidFill>
              </a:rPr>
              <a:t>right </a:t>
            </a:r>
            <a:r>
              <a:rPr lang="en-US" sz="4400" dirty="0">
                <a:solidFill>
                  <a:schemeClr val="bg1"/>
                </a:solidFill>
              </a:rPr>
              <a:t>now, you will get these bonuses:</a:t>
            </a:r>
            <a:endParaRPr lang="en-MY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4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09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8175" y="950626"/>
            <a:ext cx="10515600" cy="57977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MY" sz="4800" b="1" dirty="0">
                <a:solidFill>
                  <a:srgbClr val="FFC000"/>
                </a:solidFill>
              </a:rPr>
              <a:t>Bonus #1 - Complete </a:t>
            </a:r>
            <a:r>
              <a:rPr lang="en-MY" sz="4800" b="1" dirty="0" smtClean="0">
                <a:solidFill>
                  <a:srgbClr val="FFC000"/>
                </a:solidFill>
              </a:rPr>
              <a:t>Checklist</a:t>
            </a:r>
            <a:endParaRPr lang="en-MY" sz="35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MY" sz="3600" dirty="0">
              <a:solidFill>
                <a:schemeClr val="bg1"/>
              </a:solidFill>
            </a:endParaRPr>
          </a:p>
          <a:p>
            <a:r>
              <a:rPr lang="en-US" sz="3400" dirty="0">
                <a:solidFill>
                  <a:schemeClr val="bg1"/>
                </a:solidFill>
              </a:rPr>
              <a:t>This checklist contains a step-by-step action plan for you to make sure you get the full benefits </a:t>
            </a:r>
            <a:r>
              <a:rPr lang="en-US" sz="3400" dirty="0" smtClean="0">
                <a:solidFill>
                  <a:schemeClr val="bg1"/>
                </a:solidFill>
              </a:rPr>
              <a:t>o</a:t>
            </a:r>
            <a:r>
              <a:rPr lang="en-MY" sz="3400" dirty="0" smtClean="0">
                <a:solidFill>
                  <a:schemeClr val="bg1"/>
                </a:solidFill>
              </a:rPr>
              <a:t>f Conquering Fear.</a:t>
            </a:r>
            <a:endParaRPr lang="en-MY" sz="3400" dirty="0">
              <a:solidFill>
                <a:schemeClr val="bg1"/>
              </a:solidFill>
            </a:endParaRPr>
          </a:p>
          <a:p>
            <a:endParaRPr lang="en-MY" sz="3400" dirty="0">
              <a:solidFill>
                <a:schemeClr val="bg1"/>
              </a:solidFill>
            </a:endParaRPr>
          </a:p>
          <a:p>
            <a:r>
              <a:rPr lang="en-MY" sz="3400" dirty="0">
                <a:solidFill>
                  <a:schemeClr val="bg1"/>
                </a:solidFill>
              </a:rPr>
              <a:t>By simply breaking one huge topic into easily digestible chunks, you get absolute clarity inclusive of easy-to-follow action steps!</a:t>
            </a:r>
          </a:p>
          <a:p>
            <a:pPr marL="0" indent="0">
              <a:buNone/>
            </a:pPr>
            <a:endParaRPr lang="en-MY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29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2915" y="862092"/>
            <a:ext cx="10515600" cy="9468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MY" sz="5200" b="1" dirty="0">
                <a:solidFill>
                  <a:srgbClr val="FFC000"/>
                </a:solidFill>
              </a:rPr>
              <a:t>Bonus #2 - Comprehensive Mind </a:t>
            </a:r>
            <a:r>
              <a:rPr lang="en-MY" sz="5200" b="1" dirty="0" smtClean="0">
                <a:solidFill>
                  <a:srgbClr val="FFC000"/>
                </a:solidFill>
              </a:rPr>
              <a:t>Map</a:t>
            </a:r>
          </a:p>
          <a:p>
            <a:pPr marL="0" indent="0">
              <a:buNone/>
            </a:pPr>
            <a:endParaRPr lang="en-MY" sz="5200" b="1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MY" sz="48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12915" y="1808922"/>
            <a:ext cx="10197892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MY" sz="3400" dirty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MY" sz="3400" dirty="0">
                <a:solidFill>
                  <a:schemeClr val="bg1"/>
                </a:solidFill>
              </a:rPr>
              <a:t>This mind map is perfect for 'visual' learners. It outlines everything you are going to discover throughout the entire course.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MY" sz="3400" dirty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MY" sz="3400" dirty="0">
                <a:solidFill>
                  <a:schemeClr val="bg1"/>
                </a:solidFill>
              </a:rPr>
              <a:t>With just a glance, you will have a clear picture of what to expect and absorb so much more than reading </a:t>
            </a:r>
            <a:r>
              <a:rPr lang="en-MY" sz="3400" dirty="0" smtClean="0">
                <a:solidFill>
                  <a:schemeClr val="bg1"/>
                </a:solidFill>
              </a:rPr>
              <a:t>through Conquering Fear by </a:t>
            </a:r>
            <a:r>
              <a:rPr lang="en-MY" sz="3400" dirty="0">
                <a:solidFill>
                  <a:schemeClr val="bg1"/>
                </a:solidFill>
              </a:rPr>
              <a:t>pages!</a:t>
            </a:r>
          </a:p>
        </p:txBody>
      </p:sp>
    </p:spTree>
    <p:extLst>
      <p:ext uri="{BB962C8B-B14F-4D97-AF65-F5344CB8AC3E}">
        <p14:creationId xmlns:p14="http://schemas.microsoft.com/office/powerpoint/2010/main" val="196708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1951" y="2838450"/>
            <a:ext cx="10515600" cy="35611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>
                <a:solidFill>
                  <a:schemeClr val="bg1"/>
                </a:solidFill>
              </a:rPr>
              <a:t>You get </a:t>
            </a:r>
            <a:r>
              <a:rPr lang="en-MY" sz="4600" b="1" i="1" dirty="0">
                <a:solidFill>
                  <a:schemeClr val="bg1"/>
                </a:solidFill>
              </a:rPr>
              <a:t>A</a:t>
            </a:r>
            <a:r>
              <a:rPr lang="en-MY" sz="4600" b="1" i="1" dirty="0" smtClean="0">
                <a:solidFill>
                  <a:schemeClr val="bg1"/>
                </a:solidFill>
              </a:rPr>
              <a:t>ll The </a:t>
            </a:r>
            <a:r>
              <a:rPr lang="en-MY" sz="4600" b="1" i="1" dirty="0">
                <a:solidFill>
                  <a:schemeClr val="bg1"/>
                </a:solidFill>
              </a:rPr>
              <a:t>B</a:t>
            </a:r>
            <a:r>
              <a:rPr lang="en-MY" sz="4600" b="1" i="1" dirty="0" smtClean="0">
                <a:solidFill>
                  <a:schemeClr val="bg1"/>
                </a:solidFill>
              </a:rPr>
              <a:t>onuses </a:t>
            </a:r>
            <a:r>
              <a:rPr lang="en-MY" sz="4600" dirty="0" smtClean="0">
                <a:solidFill>
                  <a:schemeClr val="bg1"/>
                </a:solidFill>
              </a:rPr>
              <a:t>absolutely </a:t>
            </a:r>
            <a:r>
              <a:rPr lang="en-MY" sz="4600" b="1" dirty="0" smtClean="0">
                <a:solidFill>
                  <a:srgbClr val="FFC000"/>
                </a:solidFill>
              </a:rPr>
              <a:t>FREE</a:t>
            </a:r>
            <a:r>
              <a:rPr lang="en-MY" sz="4600" dirty="0" smtClean="0">
                <a:solidFill>
                  <a:srgbClr val="FFC000"/>
                </a:solidFill>
              </a:rPr>
              <a:t> </a:t>
            </a:r>
            <a:r>
              <a:rPr lang="en-MY" sz="4600" dirty="0">
                <a:solidFill>
                  <a:schemeClr val="bg1"/>
                </a:solidFill>
              </a:rPr>
              <a:t>only if you A</a:t>
            </a:r>
            <a:r>
              <a:rPr lang="en-MY" sz="4600" dirty="0" smtClean="0">
                <a:solidFill>
                  <a:schemeClr val="bg1"/>
                </a:solidFill>
              </a:rPr>
              <a:t>ct </a:t>
            </a:r>
            <a:r>
              <a:rPr lang="en-MY" sz="4600" dirty="0">
                <a:solidFill>
                  <a:schemeClr val="bg1"/>
                </a:solidFill>
              </a:rPr>
              <a:t>T</a:t>
            </a:r>
            <a:r>
              <a:rPr lang="en-MY" sz="4600" dirty="0" smtClean="0">
                <a:solidFill>
                  <a:schemeClr val="bg1"/>
                </a:solidFill>
              </a:rPr>
              <a:t>oday</a:t>
            </a:r>
            <a:r>
              <a:rPr lang="en-MY" sz="4600" dirty="0">
                <a:solidFill>
                  <a:schemeClr val="bg1"/>
                </a:solidFill>
              </a:rPr>
              <a:t>!</a:t>
            </a:r>
          </a:p>
          <a:p>
            <a:pPr marL="0" indent="0" algn="ctr">
              <a:buNone/>
            </a:pPr>
            <a:r>
              <a:rPr lang="en-MY" sz="46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endParaRPr lang="en-MY" sz="4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43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9685" y="2712849"/>
            <a:ext cx="10515600" cy="35611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200" dirty="0">
                <a:solidFill>
                  <a:schemeClr val="bg1"/>
                </a:solidFill>
              </a:rPr>
              <a:t>Now that you know how </a:t>
            </a:r>
            <a:r>
              <a:rPr lang="en-MY" sz="4200" b="1" i="1" dirty="0" smtClean="0">
                <a:solidFill>
                  <a:srgbClr val="FFC000"/>
                </a:solidFill>
              </a:rPr>
              <a:t>Conquering Fear </a:t>
            </a:r>
            <a:r>
              <a:rPr lang="en-MY" sz="4200" dirty="0" smtClean="0">
                <a:solidFill>
                  <a:schemeClr val="bg1"/>
                </a:solidFill>
              </a:rPr>
              <a:t>can </a:t>
            </a:r>
            <a:r>
              <a:rPr lang="en-MY" sz="4200" dirty="0">
                <a:solidFill>
                  <a:schemeClr val="bg1"/>
                </a:solidFill>
              </a:rPr>
              <a:t>change your life for the best, you need to make a decision.</a:t>
            </a:r>
          </a:p>
        </p:txBody>
      </p:sp>
    </p:spTree>
    <p:extLst>
      <p:ext uri="{BB962C8B-B14F-4D97-AF65-F5344CB8AC3E}">
        <p14:creationId xmlns:p14="http://schemas.microsoft.com/office/powerpoint/2010/main" val="2134550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173" y="2784565"/>
            <a:ext cx="10515600" cy="35611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dirty="0">
                <a:solidFill>
                  <a:schemeClr val="bg1"/>
                </a:solidFill>
              </a:rPr>
              <a:t>You can either do nothing and continue being held back by fear, forever.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80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9108" y="1761555"/>
            <a:ext cx="10466751" cy="252572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200" dirty="0"/>
              <a:t>Maybe you’re struggling with deep-rooted </a:t>
            </a:r>
            <a:r>
              <a:rPr lang="en-US" sz="4200" dirty="0" smtClean="0"/>
              <a:t>fears </a:t>
            </a:r>
            <a:r>
              <a:rPr lang="en-US" sz="4200" dirty="0"/>
              <a:t>that </a:t>
            </a:r>
            <a:r>
              <a:rPr lang="en-US" sz="4200" dirty="0" smtClean="0"/>
              <a:t>hold </a:t>
            </a:r>
            <a:r>
              <a:rPr lang="en-US" sz="4200" dirty="0"/>
              <a:t>you back. </a:t>
            </a:r>
            <a:endParaRPr lang="en-US" sz="4200" dirty="0" smtClean="0"/>
          </a:p>
          <a:p>
            <a:pPr marL="0" indent="0" algn="ctr">
              <a:buNone/>
            </a:pPr>
            <a:endParaRPr lang="en-US" sz="4200" dirty="0"/>
          </a:p>
          <a:p>
            <a:pPr marL="0" indent="0" algn="ctr">
              <a:buNone/>
            </a:pPr>
            <a:r>
              <a:rPr lang="en-US" sz="4200" dirty="0" smtClean="0"/>
              <a:t>You know that your life could be more prosperous and fulfilling if you took courageous action.</a:t>
            </a:r>
            <a:endParaRPr lang="en-MY" sz="4200" dirty="0"/>
          </a:p>
        </p:txBody>
      </p:sp>
    </p:spTree>
    <p:extLst>
      <p:ext uri="{BB962C8B-B14F-4D97-AF65-F5344CB8AC3E}">
        <p14:creationId xmlns:p14="http://schemas.microsoft.com/office/powerpoint/2010/main" val="3945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1586" y="2788828"/>
            <a:ext cx="10515600" cy="35611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dirty="0">
                <a:solidFill>
                  <a:schemeClr val="bg1"/>
                </a:solidFill>
              </a:rPr>
              <a:t>You’ll never be able to enjoy the benefits of living a courageous life. 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77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0667" y="2540553"/>
            <a:ext cx="10052929" cy="35611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300" dirty="0">
                <a:solidFill>
                  <a:schemeClr val="bg1"/>
                </a:solidFill>
              </a:rPr>
              <a:t>Or you can take the step that’ll change to your life </a:t>
            </a:r>
            <a:r>
              <a:rPr lang="en-MY" sz="4300" b="1" i="1" dirty="0">
                <a:solidFill>
                  <a:schemeClr val="bg1"/>
                </a:solidFill>
              </a:rPr>
              <a:t>INSTANTLY </a:t>
            </a:r>
            <a:r>
              <a:rPr lang="en-MY" sz="4300" dirty="0">
                <a:solidFill>
                  <a:schemeClr val="bg1"/>
                </a:solidFill>
              </a:rPr>
              <a:t>by taking advantage of our offer!  </a:t>
            </a:r>
          </a:p>
        </p:txBody>
      </p:sp>
    </p:spTree>
    <p:extLst>
      <p:ext uri="{BB962C8B-B14F-4D97-AF65-F5344CB8AC3E}">
        <p14:creationId xmlns:p14="http://schemas.microsoft.com/office/powerpoint/2010/main" val="70150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6205" y="1698837"/>
            <a:ext cx="10515600" cy="356117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200" dirty="0">
                <a:solidFill>
                  <a:schemeClr val="bg1"/>
                </a:solidFill>
              </a:rPr>
              <a:t>You can’t afford to miss it!</a:t>
            </a:r>
          </a:p>
          <a:p>
            <a:pPr marL="0" indent="0" algn="ctr">
              <a:buNone/>
            </a:pPr>
            <a:r>
              <a:rPr lang="en-MY" sz="42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US" sz="4200" dirty="0">
                <a:solidFill>
                  <a:schemeClr val="bg1"/>
                </a:solidFill>
              </a:rPr>
              <a:t>As I’ve shown you Conquering Fear will give you the skill set you need to turn fear into fuel for success. </a:t>
            </a:r>
            <a:r>
              <a:rPr lang="en-US" sz="4200" b="1" dirty="0">
                <a:solidFill>
                  <a:schemeClr val="bg1"/>
                </a:solidFill>
              </a:rPr>
              <a:t>FAST</a:t>
            </a:r>
            <a:r>
              <a:rPr lang="en-US" sz="4200" dirty="0">
                <a:solidFill>
                  <a:schemeClr val="bg1"/>
                </a:solidFill>
              </a:rPr>
              <a:t>. </a:t>
            </a:r>
            <a:endParaRPr lang="en-MY" sz="4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297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7787" y="2287889"/>
            <a:ext cx="10515600" cy="35611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dirty="0">
                <a:solidFill>
                  <a:schemeClr val="bg1"/>
                </a:solidFill>
              </a:rPr>
              <a:t>Plus, if by 30 days you don’t like what you get from </a:t>
            </a:r>
            <a:r>
              <a:rPr lang="en-US" sz="4400" b="1" i="1" dirty="0" smtClean="0">
                <a:solidFill>
                  <a:srgbClr val="FFC000"/>
                </a:solidFill>
              </a:rPr>
              <a:t>Conquering Fear</a:t>
            </a:r>
            <a:r>
              <a:rPr lang="en-US" sz="4400" dirty="0" smtClean="0">
                <a:solidFill>
                  <a:schemeClr val="bg1"/>
                </a:solidFill>
              </a:rPr>
              <a:t>, </a:t>
            </a:r>
            <a:r>
              <a:rPr lang="en-US" sz="4400" dirty="0">
                <a:solidFill>
                  <a:schemeClr val="bg1"/>
                </a:solidFill>
              </a:rPr>
              <a:t>send me an email and I’ll return 100% of your money. No questions asked!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95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9658" y="2704443"/>
            <a:ext cx="10515600" cy="35611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chemeClr val="bg1"/>
                </a:solidFill>
              </a:rPr>
              <a:t>You have everything to gain and nothing to lose by this offer.</a:t>
            </a: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375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9989" y="2895600"/>
            <a:ext cx="10515600" cy="190117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6000" dirty="0">
                <a:solidFill>
                  <a:schemeClr val="bg1"/>
                </a:solidFill>
              </a:rPr>
              <a:t>So Why Wait?</a:t>
            </a:r>
          </a:p>
          <a:p>
            <a:pPr marL="0" indent="0" algn="ctr">
              <a:buNone/>
            </a:pPr>
            <a:endParaRPr lang="en-MY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47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806" y="2749685"/>
            <a:ext cx="10515600" cy="190117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chemeClr val="bg1"/>
                </a:solidFill>
              </a:rPr>
              <a:t>Click </a:t>
            </a:r>
            <a:r>
              <a:rPr lang="en-MY" sz="4800" dirty="0" smtClean="0">
                <a:solidFill>
                  <a:schemeClr val="bg1"/>
                </a:solidFill>
              </a:rPr>
              <a:t>The Button Below RIGHT </a:t>
            </a:r>
            <a:r>
              <a:rPr lang="en-MY" sz="4800" dirty="0">
                <a:solidFill>
                  <a:schemeClr val="bg1"/>
                </a:solidFill>
              </a:rPr>
              <a:t>NOW </a:t>
            </a:r>
            <a:r>
              <a:rPr lang="en-MY" sz="4800" dirty="0" smtClean="0">
                <a:solidFill>
                  <a:schemeClr val="bg1"/>
                </a:solidFill>
              </a:rPr>
              <a:t>Before </a:t>
            </a:r>
            <a:r>
              <a:rPr lang="en-MY" sz="4800" dirty="0">
                <a:solidFill>
                  <a:schemeClr val="bg1"/>
                </a:solidFill>
              </a:rPr>
              <a:t>T</a:t>
            </a:r>
            <a:r>
              <a:rPr lang="en-MY" sz="4800" dirty="0" smtClean="0">
                <a:solidFill>
                  <a:schemeClr val="bg1"/>
                </a:solidFill>
              </a:rPr>
              <a:t>he Price </a:t>
            </a:r>
            <a:r>
              <a:rPr lang="en-MY" sz="4800" dirty="0">
                <a:solidFill>
                  <a:schemeClr val="bg1"/>
                </a:solidFill>
              </a:rPr>
              <a:t>G</a:t>
            </a:r>
            <a:r>
              <a:rPr lang="en-MY" sz="4800" dirty="0" smtClean="0">
                <a:solidFill>
                  <a:schemeClr val="bg1"/>
                </a:solidFill>
              </a:rPr>
              <a:t>oes </a:t>
            </a:r>
            <a:r>
              <a:rPr lang="en-MY" sz="4800" dirty="0">
                <a:solidFill>
                  <a:schemeClr val="bg1"/>
                </a:solidFill>
              </a:rPr>
              <a:t>U</a:t>
            </a:r>
            <a:r>
              <a:rPr lang="en-MY" sz="4800" dirty="0" smtClean="0">
                <a:solidFill>
                  <a:schemeClr val="bg1"/>
                </a:solidFill>
              </a:rPr>
              <a:t>p</a:t>
            </a:r>
            <a:r>
              <a:rPr lang="en-MY" sz="4800" dirty="0">
                <a:solidFill>
                  <a:schemeClr val="bg1"/>
                </a:solidFill>
              </a:rPr>
              <a:t>.</a:t>
            </a:r>
          </a:p>
          <a:p>
            <a:pPr marL="0" indent="0" algn="ctr">
              <a:buNone/>
            </a:pPr>
            <a:endParaRPr lang="en-MY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44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3545" y="873879"/>
            <a:ext cx="10147755" cy="252572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400" dirty="0"/>
              <a:t>But you just can’t get past your fear of the unknown and the fear of failure. </a:t>
            </a:r>
            <a:endParaRPr lang="en-MY" sz="4400" dirty="0"/>
          </a:p>
        </p:txBody>
      </p:sp>
      <p:pic>
        <p:nvPicPr>
          <p:cNvPr id="4098" name="Picture 2" descr="7 Reasons People Fail Level I of the CFA® Exam - AnalystPre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139" y="2588741"/>
            <a:ext cx="6348569" cy="3368934"/>
          </a:xfrm>
          <a:prstGeom prst="rect">
            <a:avLst/>
          </a:prstGeom>
          <a:ln w="28575" cap="sq">
            <a:solidFill>
              <a:srgbClr val="000000"/>
            </a:solidFill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900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9166" y="2270730"/>
            <a:ext cx="9985627" cy="247519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400" dirty="0"/>
              <a:t>The voice of your inner critic is so loud, always whispering ‘what if’ every time you want to take a risk. What if you fail? What if people don’t like you? </a:t>
            </a: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3363414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5661" y="2007260"/>
            <a:ext cx="9985627" cy="247519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400" dirty="0"/>
              <a:t>Sometimes, you feel hopeless and doomed to live a mediocre life. </a:t>
            </a:r>
            <a:endParaRPr lang="en-US" sz="4400" dirty="0" smtClean="0"/>
          </a:p>
          <a:p>
            <a:pPr marL="0" indent="0" algn="ctr">
              <a:buNone/>
            </a:pPr>
            <a:endParaRPr lang="en-MY" sz="4400" dirty="0"/>
          </a:p>
          <a:p>
            <a:pPr marL="0" indent="0" algn="ctr">
              <a:buNone/>
            </a:pPr>
            <a:r>
              <a:rPr lang="en-US" sz="4400" dirty="0"/>
              <a:t>And yet, you know that you can live a courageous life…</a:t>
            </a: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1725619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9627</TotalTime>
  <Words>1804</Words>
  <Application>Microsoft Office PowerPoint</Application>
  <PresentationFormat>Widescreen</PresentationFormat>
  <Paragraphs>171</Paragraphs>
  <Slides>66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7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Hey there!</dc:title>
  <dc:creator>Cally</dc:creator>
  <cp:lastModifiedBy>Cally</cp:lastModifiedBy>
  <cp:revision>363</cp:revision>
  <dcterms:created xsi:type="dcterms:W3CDTF">2017-05-11T16:06:40Z</dcterms:created>
  <dcterms:modified xsi:type="dcterms:W3CDTF">2021-11-01T02:49:20Z</dcterms:modified>
</cp:coreProperties>
</file>