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27"/>
  </p:notesMasterIdLst>
  <p:sldIdLst>
    <p:sldId id="257" r:id="rId2"/>
    <p:sldId id="330" r:id="rId3"/>
    <p:sldId id="306" r:id="rId4"/>
    <p:sldId id="327" r:id="rId5"/>
    <p:sldId id="328" r:id="rId6"/>
    <p:sldId id="336" r:id="rId7"/>
    <p:sldId id="337" r:id="rId8"/>
    <p:sldId id="338" r:id="rId9"/>
    <p:sldId id="339" r:id="rId10"/>
    <p:sldId id="331" r:id="rId11"/>
    <p:sldId id="332" r:id="rId12"/>
    <p:sldId id="341" r:id="rId13"/>
    <p:sldId id="342" r:id="rId14"/>
    <p:sldId id="343" r:id="rId15"/>
    <p:sldId id="344" r:id="rId16"/>
    <p:sldId id="345" r:id="rId17"/>
    <p:sldId id="346" r:id="rId18"/>
    <p:sldId id="340" r:id="rId19"/>
    <p:sldId id="333" r:id="rId20"/>
    <p:sldId id="334" r:id="rId21"/>
    <p:sldId id="347" r:id="rId22"/>
    <p:sldId id="348" r:id="rId23"/>
    <p:sldId id="349" r:id="rId24"/>
    <p:sldId id="350" r:id="rId25"/>
    <p:sldId id="351"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10/18/21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10/18/21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10/18/21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10/18/21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10/18/21</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1" b="14335"/>
          <a:stretch/>
        </p:blipFill>
        <p:spPr>
          <a:xfrm>
            <a:off x="-36511" y="-15433"/>
            <a:ext cx="9217024" cy="5179471"/>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71750"/>
            <a:ext cx="3276600" cy="2062103"/>
          </a:xfrm>
          <a:prstGeom prst="rect">
            <a:avLst/>
          </a:prstGeom>
          <a:noFill/>
        </p:spPr>
        <p:txBody>
          <a:bodyPr wrap="square" rtlCol="0">
            <a:spAutoFit/>
          </a:bodyPr>
          <a:lstStyle/>
          <a:p>
            <a:pPr algn="ctr"/>
            <a:r>
              <a:rPr lang="en-US" sz="3200" b="1" dirty="0" err="1">
                <a:latin typeface="Calibri" panose="020F0502020204030204" pitchFamily="34" charset="0"/>
                <a:cs typeface="Calibri" panose="020F0502020204030204" pitchFamily="34" charset="0"/>
              </a:rPr>
              <a:t>Chrometophobia</a:t>
            </a:r>
            <a:r>
              <a:rPr lang="en-US" sz="3200" b="1" dirty="0">
                <a:latin typeface="Calibri" panose="020F0502020204030204" pitchFamily="34" charset="0"/>
                <a:cs typeface="Calibri" panose="020F0502020204030204" pitchFamily="34" charset="0"/>
              </a:rPr>
              <a:t> - What It Is and How To</a:t>
            </a:r>
            <a:br>
              <a:rPr lang="en-US" sz="3200" b="1" dirty="0">
                <a:latin typeface="Calibri" panose="020F0502020204030204" pitchFamily="34" charset="0"/>
                <a:cs typeface="Calibri" panose="020F0502020204030204" pitchFamily="34" charset="0"/>
              </a:rPr>
            </a:br>
            <a:r>
              <a:rPr lang="en-US" sz="3200" b="1" dirty="0">
                <a:latin typeface="Calibri" panose="020F0502020204030204" pitchFamily="34" charset="0"/>
                <a:cs typeface="Calibri" panose="020F0502020204030204" pitchFamily="34" charset="0"/>
              </a:rPr>
              <a:t>Overcome It</a:t>
            </a:r>
            <a:endParaRPr lang="en-ID" sz="32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1563638"/>
            <a:ext cx="6447501" cy="530374"/>
          </a:xfrm>
        </p:spPr>
        <p:txBody>
          <a:bodyPr>
            <a:normAutofit/>
          </a:bodyPr>
          <a:lstStyle/>
          <a:p>
            <a:r>
              <a:rPr lang="en-US" dirty="0"/>
              <a:t>8 Common Money Fears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2139702"/>
            <a:ext cx="5295373" cy="2376264"/>
          </a:xfrm>
        </p:spPr>
        <p:txBody>
          <a:bodyPr>
            <a:normAutofit/>
          </a:bodyPr>
          <a:lstStyle/>
          <a:p>
            <a:r>
              <a:rPr lang="en-US" b="1" dirty="0"/>
              <a:t>1. Fear of losing a job</a:t>
            </a:r>
            <a:r>
              <a:rPr lang="en-US" dirty="0"/>
              <a:t>. Many who fear the risk of losing their sustenance find themselves stuck in jobs they hate and they're being held back in many ways. </a:t>
            </a:r>
            <a:endParaRPr lang="en-ID" dirty="0"/>
          </a:p>
        </p:txBody>
      </p:sp>
    </p:spTree>
    <p:extLst>
      <p:ext uri="{BB962C8B-B14F-4D97-AF65-F5344CB8AC3E}">
        <p14:creationId xmlns:p14="http://schemas.microsoft.com/office/powerpoint/2010/main" val="72105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491630"/>
            <a:ext cx="5112568" cy="2232248"/>
          </a:xfrm>
        </p:spPr>
        <p:txBody>
          <a:bodyPr>
            <a:normAutofit/>
          </a:bodyPr>
          <a:lstStyle/>
          <a:p>
            <a:r>
              <a:rPr lang="en-US" b="1" dirty="0"/>
              <a:t>2. Fear of negotiating for a pay raise</a:t>
            </a:r>
            <a:r>
              <a:rPr lang="en-US" dirty="0"/>
              <a:t>. Although it's a great risk that's worth it, the anxiety and the thoughts of being threatened to be fired or let go can be quite overwhelming for some people. </a:t>
            </a:r>
            <a:endParaRPr lang="en-ID" dirty="0"/>
          </a:p>
        </p:txBody>
      </p:sp>
    </p:spTree>
    <p:extLst>
      <p:ext uri="{BB962C8B-B14F-4D97-AF65-F5344CB8AC3E}">
        <p14:creationId xmlns:p14="http://schemas.microsoft.com/office/powerpoint/2010/main" val="393185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616141"/>
            <a:ext cx="5112568" cy="1800200"/>
          </a:xfrm>
        </p:spPr>
        <p:txBody>
          <a:bodyPr>
            <a:normAutofit/>
          </a:bodyPr>
          <a:lstStyle/>
          <a:p>
            <a:r>
              <a:rPr lang="en-US" b="1" dirty="0"/>
              <a:t>3. Fear of never having enough money</a:t>
            </a:r>
            <a:r>
              <a:rPr lang="en-US" dirty="0"/>
              <a:t>. Many are so scared that they'll never have or make enough money in their lifetime. </a:t>
            </a:r>
            <a:endParaRPr lang="en-ID" dirty="0"/>
          </a:p>
        </p:txBody>
      </p:sp>
      <p:pic>
        <p:nvPicPr>
          <p:cNvPr id="1026" name="Picture 2" descr="Empat Hal Ini Bikin Gagal Nabung">
            <a:extLst>
              <a:ext uri="{FF2B5EF4-FFF2-40B4-BE49-F238E27FC236}">
                <a16:creationId xmlns:a16="http://schemas.microsoft.com/office/drawing/2014/main" id="{665B9F0D-3B60-8D46-9169-BDB1FEAFB5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6078" y="2448272"/>
            <a:ext cx="2579676" cy="163564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285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419622"/>
            <a:ext cx="5112568" cy="2232248"/>
          </a:xfrm>
        </p:spPr>
        <p:txBody>
          <a:bodyPr>
            <a:normAutofit/>
          </a:bodyPr>
          <a:lstStyle/>
          <a:p>
            <a:r>
              <a:rPr lang="en-US" b="1" dirty="0"/>
              <a:t>4. Feeling financially lost</a:t>
            </a:r>
            <a:r>
              <a:rPr lang="en-US" dirty="0"/>
              <a:t>. A lot of people find it very difficult to identify what their biggest financial problems are and they don't know where they are financially. </a:t>
            </a:r>
            <a:endParaRPr lang="en-ID" dirty="0"/>
          </a:p>
        </p:txBody>
      </p:sp>
    </p:spTree>
    <p:extLst>
      <p:ext uri="{BB962C8B-B14F-4D97-AF65-F5344CB8AC3E}">
        <p14:creationId xmlns:p14="http://schemas.microsoft.com/office/powerpoint/2010/main" val="335956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347614"/>
            <a:ext cx="5112568" cy="2592288"/>
          </a:xfrm>
        </p:spPr>
        <p:txBody>
          <a:bodyPr>
            <a:normAutofit/>
          </a:bodyPr>
          <a:lstStyle/>
          <a:p>
            <a:r>
              <a:rPr lang="en-US" b="1" dirty="0"/>
              <a:t>5. Fear of being a burden</a:t>
            </a:r>
            <a:r>
              <a:rPr lang="en-US" dirty="0"/>
              <a:t>. "I don't want to be a burden to you". This expression is frequently on the lips of those who worry too much about adding to the burden of their family, spouse, or friends. </a:t>
            </a:r>
            <a:endParaRPr lang="en-ID" dirty="0"/>
          </a:p>
        </p:txBody>
      </p:sp>
    </p:spTree>
    <p:extLst>
      <p:ext uri="{BB962C8B-B14F-4D97-AF65-F5344CB8AC3E}">
        <p14:creationId xmlns:p14="http://schemas.microsoft.com/office/powerpoint/2010/main" val="816402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419622"/>
            <a:ext cx="4824536" cy="2592288"/>
          </a:xfrm>
        </p:spPr>
        <p:txBody>
          <a:bodyPr>
            <a:normAutofit/>
          </a:bodyPr>
          <a:lstStyle/>
          <a:p>
            <a:r>
              <a:rPr lang="en-US" b="1" dirty="0"/>
              <a:t>6.  Fear of losing all your money</a:t>
            </a:r>
            <a:r>
              <a:rPr lang="en-US" dirty="0"/>
              <a:t>. Money isn't easy to make. Imagine losing all your hard-earned money? You just said God forbid right? Lol. Yes, that's it. </a:t>
            </a:r>
            <a:endParaRPr lang="en-ID" dirty="0"/>
          </a:p>
        </p:txBody>
      </p:sp>
    </p:spTree>
    <p:extLst>
      <p:ext uri="{BB962C8B-B14F-4D97-AF65-F5344CB8AC3E}">
        <p14:creationId xmlns:p14="http://schemas.microsoft.com/office/powerpoint/2010/main" val="2950436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275606"/>
            <a:ext cx="5400600" cy="3096344"/>
          </a:xfrm>
        </p:spPr>
        <p:txBody>
          <a:bodyPr>
            <a:normAutofit/>
          </a:bodyPr>
          <a:lstStyle/>
          <a:p>
            <a:r>
              <a:rPr lang="en-US" b="1" dirty="0"/>
              <a:t>7.  Fear of never getting out of debt</a:t>
            </a:r>
            <a:r>
              <a:rPr lang="en-US" dirty="0"/>
              <a:t>.</a:t>
            </a:r>
            <a:br>
              <a:rPr lang="en-US" dirty="0"/>
            </a:br>
            <a:r>
              <a:rPr lang="en-US" dirty="0"/>
              <a:t>In a system that so much encourages debts, comparing what you owe to what you earn can be really debilitating, and the thought of you not getting out of it anytime soon can be very consuming. </a:t>
            </a:r>
            <a:endParaRPr lang="en-ID" dirty="0"/>
          </a:p>
        </p:txBody>
      </p:sp>
    </p:spTree>
    <p:extLst>
      <p:ext uri="{BB962C8B-B14F-4D97-AF65-F5344CB8AC3E}">
        <p14:creationId xmlns:p14="http://schemas.microsoft.com/office/powerpoint/2010/main" val="2886603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771550"/>
            <a:ext cx="5112568" cy="1800200"/>
          </a:xfrm>
        </p:spPr>
        <p:txBody>
          <a:bodyPr>
            <a:normAutofit/>
          </a:bodyPr>
          <a:lstStyle/>
          <a:p>
            <a:r>
              <a:rPr lang="en-US" b="1" dirty="0"/>
              <a:t>8. Fear of spending your savings</a:t>
            </a:r>
            <a:r>
              <a:rPr lang="en-US" dirty="0"/>
              <a:t>.</a:t>
            </a:r>
            <a:br>
              <a:rPr lang="en-US" dirty="0"/>
            </a:br>
            <a:r>
              <a:rPr lang="en-US" dirty="0"/>
              <a:t>Do you know that some people prefer to go hungry rather than spend their savings? </a:t>
            </a:r>
            <a:endParaRPr lang="en-ID" dirty="0"/>
          </a:p>
        </p:txBody>
      </p:sp>
      <p:pic>
        <p:nvPicPr>
          <p:cNvPr id="2050" name="Picture 2" descr="10 Tips Mengelola Uang Anda Dengan Benar (2-Habis) - Islampos">
            <a:extLst>
              <a:ext uri="{FF2B5EF4-FFF2-40B4-BE49-F238E27FC236}">
                <a16:creationId xmlns:a16="http://schemas.microsoft.com/office/drawing/2014/main" id="{B0D2E2EC-CE28-C840-8B15-A0ADB11C52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9520" y="2571750"/>
            <a:ext cx="2572792" cy="1378281"/>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3157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419622"/>
            <a:ext cx="4464496" cy="2592288"/>
          </a:xfrm>
        </p:spPr>
        <p:txBody>
          <a:bodyPr>
            <a:normAutofit/>
          </a:bodyPr>
          <a:lstStyle/>
          <a:p>
            <a:pPr algn="ctr"/>
            <a:r>
              <a:rPr lang="en-US" dirty="0"/>
              <a:t>These people think of how long it took them to accumulate such savings and then the idea of spending it all "just like that" could make them freeze.</a:t>
            </a:r>
            <a:r>
              <a:rPr lang="en-ID" dirty="0"/>
              <a:t> </a:t>
            </a:r>
          </a:p>
        </p:txBody>
      </p:sp>
    </p:spTree>
    <p:extLst>
      <p:ext uri="{BB962C8B-B14F-4D97-AF65-F5344CB8AC3E}">
        <p14:creationId xmlns:p14="http://schemas.microsoft.com/office/powerpoint/2010/main" val="400010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76827" y="1131590"/>
            <a:ext cx="5367381" cy="1034430"/>
          </a:xfrm>
        </p:spPr>
        <p:txBody>
          <a:bodyPr>
            <a:normAutofit/>
          </a:bodyPr>
          <a:lstStyle/>
          <a:p>
            <a:r>
              <a:rPr lang="en-US" dirty="0"/>
              <a:t>Psychological Tricks To Overcome Your Fear Of Money</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76827" y="2211710"/>
            <a:ext cx="4071237" cy="2376264"/>
          </a:xfrm>
        </p:spPr>
        <p:txBody>
          <a:bodyPr>
            <a:normAutofit/>
          </a:bodyPr>
          <a:lstStyle/>
          <a:p>
            <a:r>
              <a:rPr lang="en-US" b="1" dirty="0"/>
              <a:t>1. Acknowledge your fear</a:t>
            </a:r>
            <a:r>
              <a:rPr lang="en-US" dirty="0"/>
              <a:t>.</a:t>
            </a:r>
            <a:br>
              <a:rPr lang="en-US" dirty="0"/>
            </a:br>
            <a:r>
              <a:rPr lang="en-US" dirty="0"/>
              <a:t>The first step to overcome your fear is by admitting that you have one. </a:t>
            </a:r>
            <a:endParaRPr lang="en-ID" dirty="0"/>
          </a:p>
        </p:txBody>
      </p:sp>
    </p:spTree>
    <p:extLst>
      <p:ext uri="{BB962C8B-B14F-4D97-AF65-F5344CB8AC3E}">
        <p14:creationId xmlns:p14="http://schemas.microsoft.com/office/powerpoint/2010/main" val="466912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608512" cy="2520280"/>
          </a:xfrm>
        </p:spPr>
        <p:txBody>
          <a:bodyPr>
            <a:normAutofit/>
          </a:bodyPr>
          <a:lstStyle/>
          <a:p>
            <a:pPr algn="ctr"/>
            <a:r>
              <a:rPr lang="en-US" dirty="0"/>
              <a:t>I mean, we live in a world where money literally runs the gamut and it's not a fallacy that at some point in our lives, we've all struggled with financial stress. </a:t>
            </a:r>
            <a:endParaRPr lang="en-ID" dirty="0"/>
          </a:p>
        </p:txBody>
      </p:sp>
    </p:spTree>
    <p:extLst>
      <p:ext uri="{BB962C8B-B14F-4D97-AF65-F5344CB8AC3E}">
        <p14:creationId xmlns:p14="http://schemas.microsoft.com/office/powerpoint/2010/main" val="213247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635646"/>
            <a:ext cx="4536504" cy="2808312"/>
          </a:xfrm>
        </p:spPr>
        <p:txBody>
          <a:bodyPr>
            <a:normAutofit/>
          </a:bodyPr>
          <a:lstStyle/>
          <a:p>
            <a:r>
              <a:rPr lang="en-US" b="1" dirty="0"/>
              <a:t>2. Identify the cause of your fear</a:t>
            </a:r>
            <a:r>
              <a:rPr lang="en-US" dirty="0"/>
              <a:t>. It's okay to acknowledge that you have fears but why are you even afraid in the first place?</a:t>
            </a:r>
            <a:r>
              <a:rPr lang="en-ID" dirty="0"/>
              <a:t> </a:t>
            </a:r>
          </a:p>
        </p:txBody>
      </p:sp>
    </p:spTree>
    <p:extLst>
      <p:ext uri="{BB962C8B-B14F-4D97-AF65-F5344CB8AC3E}">
        <p14:creationId xmlns:p14="http://schemas.microsoft.com/office/powerpoint/2010/main" val="214880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347614"/>
            <a:ext cx="5256584" cy="2808312"/>
          </a:xfrm>
        </p:spPr>
        <p:txBody>
          <a:bodyPr>
            <a:normAutofit/>
          </a:bodyPr>
          <a:lstStyle/>
          <a:p>
            <a:r>
              <a:rPr lang="en-US" b="1" dirty="0"/>
              <a:t>3. Talk about your fear</a:t>
            </a:r>
            <a:r>
              <a:rPr lang="en-US" dirty="0"/>
              <a:t>. It's worrisome that many keep washing their hands off financial matters and whenever you talk about how much you spend or how much you earn, you're perceived to be braggy and rude. </a:t>
            </a:r>
            <a:endParaRPr lang="en-ID" dirty="0"/>
          </a:p>
        </p:txBody>
      </p:sp>
    </p:spTree>
    <p:extLst>
      <p:ext uri="{BB962C8B-B14F-4D97-AF65-F5344CB8AC3E}">
        <p14:creationId xmlns:p14="http://schemas.microsoft.com/office/powerpoint/2010/main" val="3486671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915566"/>
            <a:ext cx="4104456" cy="1512168"/>
          </a:xfrm>
        </p:spPr>
        <p:txBody>
          <a:bodyPr>
            <a:normAutofit/>
          </a:bodyPr>
          <a:lstStyle/>
          <a:p>
            <a:pPr algn="ctr"/>
            <a:r>
              <a:rPr lang="en-US" dirty="0"/>
              <a:t>Start talking about money.</a:t>
            </a:r>
            <a:br>
              <a:rPr lang="en-US" dirty="0"/>
            </a:br>
            <a:r>
              <a:rPr lang="en-US" dirty="0"/>
              <a:t>Do the opposite of what society expects! </a:t>
            </a:r>
            <a:endParaRPr lang="en-ID" dirty="0"/>
          </a:p>
        </p:txBody>
      </p:sp>
      <p:pic>
        <p:nvPicPr>
          <p:cNvPr id="3074" name="Picture 2" descr="Why giving people $5 to take a government survey is money well spent - Los  Angeles Times">
            <a:extLst>
              <a:ext uri="{FF2B5EF4-FFF2-40B4-BE49-F238E27FC236}">
                <a16:creationId xmlns:a16="http://schemas.microsoft.com/office/drawing/2014/main" id="{507D130A-FC84-E748-BAE2-4E16959169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0014" y="2427734"/>
            <a:ext cx="2523772" cy="141962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4765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896544" cy="2808312"/>
          </a:xfrm>
        </p:spPr>
        <p:txBody>
          <a:bodyPr>
            <a:normAutofit/>
          </a:bodyPr>
          <a:lstStyle/>
          <a:p>
            <a:r>
              <a:rPr lang="en-US" b="1" dirty="0"/>
              <a:t>4. Take action to overcome your fear</a:t>
            </a:r>
            <a:r>
              <a:rPr lang="en-US" dirty="0"/>
              <a:t>. Professional guidance will help you overcome your money fears and it will also help you move forward on your financial path.</a:t>
            </a:r>
            <a:r>
              <a:rPr lang="en-ID" dirty="0"/>
              <a:t> </a:t>
            </a:r>
          </a:p>
        </p:txBody>
      </p:sp>
    </p:spTree>
    <p:extLst>
      <p:ext uri="{BB962C8B-B14F-4D97-AF65-F5344CB8AC3E}">
        <p14:creationId xmlns:p14="http://schemas.microsoft.com/office/powerpoint/2010/main" val="205204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707654"/>
            <a:ext cx="4248472" cy="2808312"/>
          </a:xfrm>
        </p:spPr>
        <p:txBody>
          <a:bodyPr>
            <a:normAutofit/>
          </a:bodyPr>
          <a:lstStyle/>
          <a:p>
            <a:r>
              <a:rPr lang="en-US" b="1" dirty="0"/>
              <a:t>5. Show yourself kindness</a:t>
            </a:r>
            <a:r>
              <a:rPr lang="en-US" dirty="0"/>
              <a:t>.</a:t>
            </a:r>
            <a:br>
              <a:rPr lang="en-US" dirty="0"/>
            </a:br>
            <a:r>
              <a:rPr lang="en-US" dirty="0"/>
              <a:t>In a world that's filled with so much stress, being kind to yourself is the least you can do. </a:t>
            </a:r>
            <a:endParaRPr lang="en-ID" dirty="0"/>
          </a:p>
        </p:txBody>
      </p:sp>
    </p:spTree>
    <p:extLst>
      <p:ext uri="{BB962C8B-B14F-4D97-AF65-F5344CB8AC3E}">
        <p14:creationId xmlns:p14="http://schemas.microsoft.com/office/powerpoint/2010/main" val="2574014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843558"/>
            <a:ext cx="4248472" cy="1512168"/>
          </a:xfrm>
        </p:spPr>
        <p:txBody>
          <a:bodyPr>
            <a:normAutofit/>
          </a:bodyPr>
          <a:lstStyle/>
          <a:p>
            <a:pPr algn="ctr"/>
            <a:r>
              <a:rPr lang="en-US" dirty="0"/>
              <a:t>Thus, remember to be kind to yourself while you're exploring your relationship with money. </a:t>
            </a:r>
            <a:endParaRPr lang="en-ID" dirty="0"/>
          </a:p>
        </p:txBody>
      </p:sp>
      <p:pic>
        <p:nvPicPr>
          <p:cNvPr id="4098" name="Picture 2" descr="Happy woman with money. stock photo. Image of crowd, person - 35581836">
            <a:extLst>
              <a:ext uri="{FF2B5EF4-FFF2-40B4-BE49-F238E27FC236}">
                <a16:creationId xmlns:a16="http://schemas.microsoft.com/office/drawing/2014/main" id="{46E5B3AD-0527-9244-BC7C-129260ACBB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9996" y="2355726"/>
            <a:ext cx="2699792" cy="1377081"/>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006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60803" y="1131590"/>
            <a:ext cx="6447501" cy="530374"/>
          </a:xfrm>
        </p:spPr>
        <p:txBody>
          <a:bodyPr>
            <a:normAutofit/>
          </a:bodyPr>
          <a:lstStyle/>
          <a:p>
            <a:r>
              <a:rPr lang="en-US" dirty="0"/>
              <a:t>What Is </a:t>
            </a:r>
            <a:r>
              <a:rPr lang="en-US" dirty="0" err="1"/>
              <a:t>Chrometophobia</a:t>
            </a:r>
            <a:r>
              <a:rPr lang="en-US" dirty="0"/>
              <a:t>?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60803" y="1707654"/>
            <a:ext cx="5367381" cy="2736304"/>
          </a:xfrm>
        </p:spPr>
        <p:txBody>
          <a:bodyPr>
            <a:normAutofit/>
          </a:bodyPr>
          <a:lstStyle/>
          <a:p>
            <a:r>
              <a:rPr lang="en-US" dirty="0"/>
              <a:t>From the fear of touching money and the fear of thinking about money to the fear of spending money, </a:t>
            </a:r>
            <a:r>
              <a:rPr lang="en-US" dirty="0" err="1"/>
              <a:t>chrometophobia</a:t>
            </a:r>
            <a:r>
              <a:rPr lang="en-US" dirty="0"/>
              <a:t> has to do with everything that's connected to the fears of money and it's also called chrematophobia. </a:t>
            </a:r>
            <a:endParaRPr lang="en-ID" dirty="0"/>
          </a:p>
        </p:txBody>
      </p:sp>
    </p:spTree>
    <p:extLst>
      <p:ext uri="{BB962C8B-B14F-4D97-AF65-F5344CB8AC3E}">
        <p14:creationId xmlns:p14="http://schemas.microsoft.com/office/powerpoint/2010/main" val="3783913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1347614"/>
            <a:ext cx="6447501" cy="530374"/>
          </a:xfrm>
        </p:spPr>
        <p:txBody>
          <a:bodyPr>
            <a:normAutofit/>
          </a:bodyPr>
          <a:lstStyle/>
          <a:p>
            <a:r>
              <a:rPr lang="en-US" dirty="0"/>
              <a:t>Symptoms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1923678"/>
            <a:ext cx="4575293" cy="2376264"/>
          </a:xfrm>
        </p:spPr>
        <p:txBody>
          <a:bodyPr>
            <a:normAutofit/>
          </a:bodyPr>
          <a:lstStyle/>
          <a:p>
            <a:r>
              <a:rPr lang="en-US" dirty="0"/>
              <a:t>Carrying many symptoms with variances in their level of severity, </a:t>
            </a:r>
            <a:r>
              <a:rPr lang="en-US" dirty="0" err="1"/>
              <a:t>chrometophobia</a:t>
            </a:r>
            <a:r>
              <a:rPr lang="en-US" dirty="0"/>
              <a:t> is an abnormal and irrational fear. </a:t>
            </a:r>
            <a:endParaRPr lang="en-ID" dirty="0"/>
          </a:p>
        </p:txBody>
      </p:sp>
    </p:spTree>
    <p:extLst>
      <p:ext uri="{BB962C8B-B14F-4D97-AF65-F5344CB8AC3E}">
        <p14:creationId xmlns:p14="http://schemas.microsoft.com/office/powerpoint/2010/main" val="261698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707654"/>
            <a:ext cx="5040560" cy="2736304"/>
          </a:xfrm>
        </p:spPr>
        <p:txBody>
          <a:bodyPr>
            <a:normAutofit/>
          </a:bodyPr>
          <a:lstStyle/>
          <a:p>
            <a:r>
              <a:rPr lang="en-US" dirty="0"/>
              <a:t>If you find it difficult to cultivate savings habit and you're constantly dodging the need to address unhealthy spending or feel nonchalant about it, you may be treading on </a:t>
            </a:r>
            <a:r>
              <a:rPr lang="en-US" dirty="0" err="1"/>
              <a:t>chrometophobia</a:t>
            </a:r>
            <a:r>
              <a:rPr lang="en-US" dirty="0"/>
              <a:t>. </a:t>
            </a:r>
            <a:endParaRPr lang="en-ID" dirty="0"/>
          </a:p>
        </p:txBody>
      </p:sp>
      <p:sp>
        <p:nvSpPr>
          <p:cNvPr id="4" name="Content Placeholder 2">
            <a:extLst>
              <a:ext uri="{FF2B5EF4-FFF2-40B4-BE49-F238E27FC236}">
                <a16:creationId xmlns:a16="http://schemas.microsoft.com/office/drawing/2014/main" id="{442F2126-BCB7-F845-9F05-C181DC8FCA15}"/>
              </a:ext>
            </a:extLst>
          </p:cNvPr>
          <p:cNvSpPr txBox="1">
            <a:spLocks/>
          </p:cNvSpPr>
          <p:nvPr/>
        </p:nvSpPr>
        <p:spPr>
          <a:xfrm>
            <a:off x="1043608" y="1059582"/>
            <a:ext cx="5608240" cy="49567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Extreme hesitance to think about money</a:t>
            </a:r>
            <a:endParaRPr lang="en-ID" dirty="0"/>
          </a:p>
        </p:txBody>
      </p:sp>
    </p:spTree>
    <p:extLst>
      <p:ext uri="{BB962C8B-B14F-4D97-AF65-F5344CB8AC3E}">
        <p14:creationId xmlns:p14="http://schemas.microsoft.com/office/powerpoint/2010/main" val="425702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5" presetClass="entr" presetSubtype="5"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down)">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707654"/>
            <a:ext cx="5040560" cy="2736304"/>
          </a:xfrm>
        </p:spPr>
        <p:txBody>
          <a:bodyPr>
            <a:normAutofit/>
          </a:bodyPr>
          <a:lstStyle/>
          <a:p>
            <a:r>
              <a:rPr lang="en-US" dirty="0"/>
              <a:t>Your worries about your finances may make you care less about your pleasurable activity, miss date night with your partner, or skip family movie night. </a:t>
            </a:r>
            <a:endParaRPr lang="en-ID" dirty="0"/>
          </a:p>
        </p:txBody>
      </p:sp>
      <p:sp>
        <p:nvSpPr>
          <p:cNvPr id="4" name="Content Placeholder 2">
            <a:extLst>
              <a:ext uri="{FF2B5EF4-FFF2-40B4-BE49-F238E27FC236}">
                <a16:creationId xmlns:a16="http://schemas.microsoft.com/office/drawing/2014/main" id="{442F2126-BCB7-F845-9F05-C181DC8FCA15}"/>
              </a:ext>
            </a:extLst>
          </p:cNvPr>
          <p:cNvSpPr txBox="1">
            <a:spLocks/>
          </p:cNvSpPr>
          <p:nvPr/>
        </p:nvSpPr>
        <p:spPr>
          <a:xfrm>
            <a:off x="1043608" y="1059582"/>
            <a:ext cx="5608240" cy="49567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Withdrawal from activities</a:t>
            </a:r>
            <a:endParaRPr lang="en-ID" dirty="0"/>
          </a:p>
        </p:txBody>
      </p:sp>
    </p:spTree>
    <p:extLst>
      <p:ext uri="{BB962C8B-B14F-4D97-AF65-F5344CB8AC3E}">
        <p14:creationId xmlns:p14="http://schemas.microsoft.com/office/powerpoint/2010/main" val="121512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5" presetClass="entr" presetSubtype="5"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down)">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707654"/>
            <a:ext cx="5328592" cy="2736304"/>
          </a:xfrm>
        </p:spPr>
        <p:txBody>
          <a:bodyPr>
            <a:normAutofit/>
          </a:bodyPr>
          <a:lstStyle/>
          <a:p>
            <a:r>
              <a:rPr lang="en-US" dirty="0"/>
              <a:t>You may be suffering from </a:t>
            </a:r>
            <a:r>
              <a:rPr lang="en-US" dirty="0" err="1"/>
              <a:t>chrometophobia</a:t>
            </a:r>
            <a:r>
              <a:rPr lang="en-US" dirty="0"/>
              <a:t> if you are always recounting the cash in your wallet or constantly logging into your checking account. </a:t>
            </a:r>
            <a:endParaRPr lang="en-ID" dirty="0"/>
          </a:p>
        </p:txBody>
      </p:sp>
      <p:sp>
        <p:nvSpPr>
          <p:cNvPr id="4" name="Content Placeholder 2">
            <a:extLst>
              <a:ext uri="{FF2B5EF4-FFF2-40B4-BE49-F238E27FC236}">
                <a16:creationId xmlns:a16="http://schemas.microsoft.com/office/drawing/2014/main" id="{442F2126-BCB7-F845-9F05-C181DC8FCA15}"/>
              </a:ext>
            </a:extLst>
          </p:cNvPr>
          <p:cNvSpPr txBox="1">
            <a:spLocks/>
          </p:cNvSpPr>
          <p:nvPr/>
        </p:nvSpPr>
        <p:spPr>
          <a:xfrm>
            <a:off x="1043608" y="1059582"/>
            <a:ext cx="5608240" cy="49567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Desire to Count Money Constantly</a:t>
            </a:r>
            <a:endParaRPr lang="en-ID" dirty="0"/>
          </a:p>
        </p:txBody>
      </p:sp>
    </p:spTree>
    <p:extLst>
      <p:ext uri="{BB962C8B-B14F-4D97-AF65-F5344CB8AC3E}">
        <p14:creationId xmlns:p14="http://schemas.microsoft.com/office/powerpoint/2010/main" val="3593072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5" presetClass="entr" presetSubtype="5"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down)">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707654"/>
            <a:ext cx="5040560" cy="2736304"/>
          </a:xfrm>
        </p:spPr>
        <p:txBody>
          <a:bodyPr>
            <a:normAutofit/>
          </a:bodyPr>
          <a:lstStyle/>
          <a:p>
            <a:r>
              <a:rPr lang="en-US" dirty="0"/>
              <a:t>Perhaps the sight of money gets you emotionally triggered or you just have fears of getting sick from the germs on money, you might also be suffering from </a:t>
            </a:r>
            <a:r>
              <a:rPr lang="en-US" dirty="0" err="1"/>
              <a:t>chrometophobia</a:t>
            </a:r>
            <a:r>
              <a:rPr lang="en-US" dirty="0"/>
              <a:t> if you constantly show a refusal to handle money. </a:t>
            </a:r>
            <a:endParaRPr lang="en-ID" dirty="0"/>
          </a:p>
        </p:txBody>
      </p:sp>
      <p:sp>
        <p:nvSpPr>
          <p:cNvPr id="4" name="Content Placeholder 2">
            <a:extLst>
              <a:ext uri="{FF2B5EF4-FFF2-40B4-BE49-F238E27FC236}">
                <a16:creationId xmlns:a16="http://schemas.microsoft.com/office/drawing/2014/main" id="{442F2126-BCB7-F845-9F05-C181DC8FCA15}"/>
              </a:ext>
            </a:extLst>
          </p:cNvPr>
          <p:cNvSpPr txBox="1">
            <a:spLocks/>
          </p:cNvSpPr>
          <p:nvPr/>
        </p:nvSpPr>
        <p:spPr>
          <a:xfrm>
            <a:off x="1043608" y="1059582"/>
            <a:ext cx="5608240" cy="49567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Refusal to Touch Money</a:t>
            </a:r>
            <a:endParaRPr lang="en-ID" dirty="0"/>
          </a:p>
        </p:txBody>
      </p:sp>
    </p:spTree>
    <p:extLst>
      <p:ext uri="{BB962C8B-B14F-4D97-AF65-F5344CB8AC3E}">
        <p14:creationId xmlns:p14="http://schemas.microsoft.com/office/powerpoint/2010/main" val="1609783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5" presetClass="entr" presetSubtype="5"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down)">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707654"/>
            <a:ext cx="5688632" cy="2736304"/>
          </a:xfrm>
        </p:spPr>
        <p:txBody>
          <a:bodyPr>
            <a:normAutofit/>
          </a:bodyPr>
          <a:lstStyle/>
          <a:p>
            <a:r>
              <a:rPr lang="en-US" dirty="0"/>
              <a:t>It's advisable that you contact a mental health professional immediately if your financial situation makes you feel intense anxiety because intense feelings of depression, anxiety, and hopelessness can be caused by </a:t>
            </a:r>
            <a:r>
              <a:rPr lang="en-US" dirty="0" err="1"/>
              <a:t>chrometophobia</a:t>
            </a:r>
            <a:r>
              <a:rPr lang="en-US" dirty="0"/>
              <a:t>.</a:t>
            </a:r>
            <a:r>
              <a:rPr lang="en-ID" dirty="0"/>
              <a:t> </a:t>
            </a:r>
          </a:p>
        </p:txBody>
      </p:sp>
      <p:sp>
        <p:nvSpPr>
          <p:cNvPr id="4" name="Content Placeholder 2">
            <a:extLst>
              <a:ext uri="{FF2B5EF4-FFF2-40B4-BE49-F238E27FC236}">
                <a16:creationId xmlns:a16="http://schemas.microsoft.com/office/drawing/2014/main" id="{442F2126-BCB7-F845-9F05-C181DC8FCA15}"/>
              </a:ext>
            </a:extLst>
          </p:cNvPr>
          <p:cNvSpPr txBox="1">
            <a:spLocks/>
          </p:cNvSpPr>
          <p:nvPr/>
        </p:nvSpPr>
        <p:spPr>
          <a:xfrm>
            <a:off x="1043608" y="1059582"/>
            <a:ext cx="5608240" cy="49567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Depressive Thoughts or Physical Ailments</a:t>
            </a:r>
            <a:endParaRPr lang="en-ID" dirty="0"/>
          </a:p>
        </p:txBody>
      </p:sp>
    </p:spTree>
    <p:extLst>
      <p:ext uri="{BB962C8B-B14F-4D97-AF65-F5344CB8AC3E}">
        <p14:creationId xmlns:p14="http://schemas.microsoft.com/office/powerpoint/2010/main" val="383293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5" presetClass="entr" presetSubtype="5"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down)">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1210</TotalTime>
  <Words>801</Words>
  <Application>Microsoft Macintosh PowerPoint</Application>
  <PresentationFormat>On-screen Show (16:9)</PresentationFormat>
  <Paragraphs>35</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Trebuchet MS</vt:lpstr>
      <vt:lpstr>Wingdings 3</vt:lpstr>
      <vt:lpstr>Facet</vt:lpstr>
      <vt:lpstr>PowerPoint Presentation</vt:lpstr>
      <vt:lpstr>PowerPoint Presentation</vt:lpstr>
      <vt:lpstr>What Is Chrometophobia? </vt:lpstr>
      <vt:lpstr>Symptoms </vt:lpstr>
      <vt:lpstr>PowerPoint Presentation</vt:lpstr>
      <vt:lpstr>PowerPoint Presentation</vt:lpstr>
      <vt:lpstr>PowerPoint Presentation</vt:lpstr>
      <vt:lpstr>PowerPoint Presentation</vt:lpstr>
      <vt:lpstr>PowerPoint Presentation</vt:lpstr>
      <vt:lpstr>8 Common Money Fears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Psychological Tricks To Overcome Your Fear Of Money</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Wahyu Susanto</cp:lastModifiedBy>
  <cp:revision>91</cp:revision>
  <dcterms:created xsi:type="dcterms:W3CDTF">2018-10-15T07:11:14Z</dcterms:created>
  <dcterms:modified xsi:type="dcterms:W3CDTF">2021-10-18T10:37:19Z</dcterms:modified>
</cp:coreProperties>
</file>