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40"/>
  </p:notesMasterIdLst>
  <p:sldIdLst>
    <p:sldId id="257" r:id="rId2"/>
    <p:sldId id="306" r:id="rId3"/>
    <p:sldId id="324" r:id="rId4"/>
    <p:sldId id="337" r:id="rId5"/>
    <p:sldId id="327" r:id="rId6"/>
    <p:sldId id="328" r:id="rId7"/>
    <p:sldId id="338" r:id="rId8"/>
    <p:sldId id="339" r:id="rId9"/>
    <p:sldId id="340" r:id="rId10"/>
    <p:sldId id="331" r:id="rId11"/>
    <p:sldId id="332" r:id="rId12"/>
    <p:sldId id="341" r:id="rId13"/>
    <p:sldId id="342" r:id="rId14"/>
    <p:sldId id="343" r:id="rId15"/>
    <p:sldId id="333" r:id="rId16"/>
    <p:sldId id="334" r:id="rId17"/>
    <p:sldId id="344" r:id="rId18"/>
    <p:sldId id="345" r:id="rId19"/>
    <p:sldId id="335" r:id="rId20"/>
    <p:sldId id="336" r:id="rId21"/>
    <p:sldId id="346" r:id="rId22"/>
    <p:sldId id="347" r:id="rId23"/>
    <p:sldId id="348" r:id="rId24"/>
    <p:sldId id="349" r:id="rId25"/>
    <p:sldId id="350" r:id="rId26"/>
    <p:sldId id="351" r:id="rId27"/>
    <p:sldId id="352" r:id="rId28"/>
    <p:sldId id="353" r:id="rId29"/>
    <p:sldId id="354" r:id="rId30"/>
    <p:sldId id="355" r:id="rId31"/>
    <p:sldId id="356" r:id="rId32"/>
    <p:sldId id="357" r:id="rId33"/>
    <p:sldId id="358" r:id="rId34"/>
    <p:sldId id="359" r:id="rId35"/>
    <p:sldId id="360" r:id="rId36"/>
    <p:sldId id="361" r:id="rId37"/>
    <p:sldId id="362" r:id="rId38"/>
    <p:sldId id="363" r:id="rId3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10"/>
    <p:restoredTop sz="94650"/>
  </p:normalViewPr>
  <p:slideViewPr>
    <p:cSldViewPr>
      <p:cViewPr varScale="1">
        <p:scale>
          <a:sx n="160" d="100"/>
          <a:sy n="160" d="100"/>
        </p:scale>
        <p:origin x="176" y="41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10/18/21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10/18/21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10/18/21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10/18/21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10/18/21</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681" b="14335"/>
          <a:stretch/>
        </p:blipFill>
        <p:spPr>
          <a:xfrm>
            <a:off x="-36511" y="-15433"/>
            <a:ext cx="9217024" cy="5179471"/>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446288"/>
            <a:ext cx="3276600" cy="2308324"/>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Fear - Definition, Symptoms, And Causes</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04819" y="1563638"/>
            <a:ext cx="6447501" cy="530374"/>
          </a:xfrm>
        </p:spPr>
        <p:txBody>
          <a:bodyPr>
            <a:normAutofit/>
          </a:bodyPr>
          <a:lstStyle/>
          <a:p>
            <a:r>
              <a:rPr lang="en-US" dirty="0"/>
              <a:t>Causes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04819" y="2139702"/>
            <a:ext cx="4575293" cy="2376264"/>
          </a:xfrm>
        </p:spPr>
        <p:txBody>
          <a:bodyPr>
            <a:normAutofit/>
          </a:bodyPr>
          <a:lstStyle/>
          <a:p>
            <a:r>
              <a:rPr lang="en-US" dirty="0"/>
              <a:t>While some people may trivialize fear and say it's for the weak, even the strongest person on the planet has his or her own fear. </a:t>
            </a:r>
            <a:endParaRPr lang="en-ID" dirty="0"/>
          </a:p>
        </p:txBody>
      </p:sp>
    </p:spTree>
    <p:extLst>
      <p:ext uri="{BB962C8B-B14F-4D97-AF65-F5344CB8AC3E}">
        <p14:creationId xmlns:p14="http://schemas.microsoft.com/office/powerpoint/2010/main" val="721059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491630"/>
            <a:ext cx="5040560" cy="2808312"/>
          </a:xfrm>
        </p:spPr>
        <p:txBody>
          <a:bodyPr>
            <a:normAutofit/>
          </a:bodyPr>
          <a:lstStyle/>
          <a:p>
            <a:pPr algn="ctr"/>
            <a:r>
              <a:rPr lang="en-US" dirty="0"/>
              <a:t>Would you think such a person would have fears? Apparently, what we fear is different, and what makes someone fearful can be more complex or less complex, compared to another person. </a:t>
            </a:r>
            <a:endParaRPr lang="en-ID" dirty="0"/>
          </a:p>
        </p:txBody>
      </p:sp>
    </p:spTree>
    <p:extLst>
      <p:ext uri="{BB962C8B-B14F-4D97-AF65-F5344CB8AC3E}">
        <p14:creationId xmlns:p14="http://schemas.microsoft.com/office/powerpoint/2010/main" val="3931853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843558"/>
            <a:ext cx="3600400" cy="1368152"/>
          </a:xfrm>
        </p:spPr>
        <p:txBody>
          <a:bodyPr>
            <a:normAutofit/>
          </a:bodyPr>
          <a:lstStyle/>
          <a:p>
            <a:r>
              <a:rPr lang="en-US" dirty="0"/>
              <a:t>Nevertheless, here are some of the common fear triggers: </a:t>
            </a:r>
            <a:endParaRPr lang="en-ID" dirty="0"/>
          </a:p>
        </p:txBody>
      </p:sp>
      <p:sp>
        <p:nvSpPr>
          <p:cNvPr id="4" name="Content Placeholder 2">
            <a:extLst>
              <a:ext uri="{FF2B5EF4-FFF2-40B4-BE49-F238E27FC236}">
                <a16:creationId xmlns:a16="http://schemas.microsoft.com/office/drawing/2014/main" id="{7F01891A-3277-3344-ACCA-37B3747D9158}"/>
              </a:ext>
            </a:extLst>
          </p:cNvPr>
          <p:cNvSpPr txBox="1">
            <a:spLocks/>
          </p:cNvSpPr>
          <p:nvPr/>
        </p:nvSpPr>
        <p:spPr>
          <a:xfrm>
            <a:off x="1475656" y="2210712"/>
            <a:ext cx="4248472" cy="2089229"/>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The unknown/uncertainty </a:t>
            </a:r>
            <a:endParaRPr lang="en-ID" dirty="0"/>
          </a:p>
          <a:p>
            <a:pPr marL="342900" lvl="0" indent="-342900">
              <a:buFont typeface="Arial" panose="020B0604020202020204" pitchFamily="34" charset="0"/>
              <a:buChar char="•"/>
            </a:pPr>
            <a:r>
              <a:rPr lang="en-US" dirty="0"/>
              <a:t>Real environmental dangers</a:t>
            </a:r>
            <a:endParaRPr lang="en-ID" dirty="0"/>
          </a:p>
          <a:p>
            <a:pPr marL="342900" lvl="0" indent="-342900">
              <a:buFont typeface="Arial" panose="020B0604020202020204" pitchFamily="34" charset="0"/>
              <a:buChar char="•"/>
            </a:pPr>
            <a:r>
              <a:rPr lang="en-US" dirty="0"/>
              <a:t>Imagined events</a:t>
            </a:r>
            <a:endParaRPr lang="en-ID" dirty="0"/>
          </a:p>
        </p:txBody>
      </p:sp>
    </p:spTree>
    <p:extLst>
      <p:ext uri="{BB962C8B-B14F-4D97-AF65-F5344CB8AC3E}">
        <p14:creationId xmlns:p14="http://schemas.microsoft.com/office/powerpoint/2010/main" val="2159256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100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150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F01891A-3277-3344-ACCA-37B3747D9158}"/>
              </a:ext>
            </a:extLst>
          </p:cNvPr>
          <p:cNvSpPr txBox="1">
            <a:spLocks/>
          </p:cNvSpPr>
          <p:nvPr/>
        </p:nvSpPr>
        <p:spPr>
          <a:xfrm>
            <a:off x="1475656" y="771550"/>
            <a:ext cx="5184576" cy="1801198"/>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Future events</a:t>
            </a:r>
            <a:endParaRPr lang="en-ID" dirty="0"/>
          </a:p>
          <a:p>
            <a:pPr marL="342900" lvl="0" indent="-342900">
              <a:buFont typeface="Arial" panose="020B0604020202020204" pitchFamily="34" charset="0"/>
              <a:buChar char="•"/>
            </a:pPr>
            <a:r>
              <a:rPr lang="en-US" dirty="0"/>
              <a:t>Situations or some specific objects (flying, heights, crowd, roaches, snakes, spiders, etc.)</a:t>
            </a:r>
            <a:endParaRPr lang="en-ID" dirty="0"/>
          </a:p>
        </p:txBody>
      </p:sp>
      <p:pic>
        <p:nvPicPr>
          <p:cNvPr id="2050" name="Picture 2" descr="What&amp;#39;s the deal with people who enjoy fear? - The Signal">
            <a:extLst>
              <a:ext uri="{FF2B5EF4-FFF2-40B4-BE49-F238E27FC236}">
                <a16:creationId xmlns:a16="http://schemas.microsoft.com/office/drawing/2014/main" id="{C98E48ED-D793-5247-9EAE-40C037D5F0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2716764"/>
            <a:ext cx="2562535"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649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left)">
                                      <p:cBhvr>
                                        <p:cTn id="10" dur="500"/>
                                        <p:tgtEl>
                                          <p:spTgt spid="4">
                                            <p:txEl>
                                              <p:pRg st="1" end="1"/>
                                            </p:txEl>
                                          </p:spTgt>
                                        </p:tgtEl>
                                      </p:cBhvr>
                                    </p:animEffect>
                                  </p:childTnLst>
                                </p:cTn>
                              </p:par>
                              <p:par>
                                <p:cTn id="11" presetID="2" presetClass="entr" presetSubtype="4"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ppt_x"/>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F01891A-3277-3344-ACCA-37B3747D9158}"/>
              </a:ext>
            </a:extLst>
          </p:cNvPr>
          <p:cNvSpPr txBox="1">
            <a:spLocks/>
          </p:cNvSpPr>
          <p:nvPr/>
        </p:nvSpPr>
        <p:spPr>
          <a:xfrm>
            <a:off x="1763688" y="1707654"/>
            <a:ext cx="3888432" cy="1872208"/>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lvl="0" algn="ctr"/>
            <a:r>
              <a:rPr lang="en-US" dirty="0"/>
              <a:t>Take note that certain fears can be related to associations or traumatic experiences. </a:t>
            </a:r>
            <a:endParaRPr lang="en-ID" dirty="0"/>
          </a:p>
        </p:txBody>
      </p:sp>
    </p:spTree>
    <p:extLst>
      <p:ext uri="{BB962C8B-B14F-4D97-AF65-F5344CB8AC3E}">
        <p14:creationId xmlns:p14="http://schemas.microsoft.com/office/powerpoint/2010/main" val="1521626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860803" y="1491630"/>
            <a:ext cx="6447501" cy="530374"/>
          </a:xfrm>
        </p:spPr>
        <p:txBody>
          <a:bodyPr>
            <a:normAutofit/>
          </a:bodyPr>
          <a:lstStyle/>
          <a:p>
            <a:r>
              <a:rPr lang="en-US" dirty="0"/>
              <a:t>Types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860803" y="2067694"/>
            <a:ext cx="4071237" cy="2376264"/>
          </a:xfrm>
        </p:spPr>
        <p:txBody>
          <a:bodyPr>
            <a:normAutofit/>
          </a:bodyPr>
          <a:lstStyle/>
          <a:p>
            <a:r>
              <a:rPr lang="en-US" dirty="0"/>
              <a:t>Characterized by fear, here are some of the distinct kinds of anxiety disorders: </a:t>
            </a:r>
            <a:endParaRPr lang="en-ID" dirty="0"/>
          </a:p>
        </p:txBody>
      </p:sp>
    </p:spTree>
    <p:extLst>
      <p:ext uri="{BB962C8B-B14F-4D97-AF65-F5344CB8AC3E}">
        <p14:creationId xmlns:p14="http://schemas.microsoft.com/office/powerpoint/2010/main" val="466912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pPr marL="342900" lvl="0" indent="-342900">
              <a:buFont typeface="Arial" panose="020B0604020202020204" pitchFamily="34" charset="0"/>
              <a:buChar char="•"/>
            </a:pPr>
            <a:r>
              <a:rPr lang="en-US" dirty="0"/>
              <a:t>Social anxiety disorder</a:t>
            </a:r>
            <a:endParaRPr lang="en-ID" dirty="0"/>
          </a:p>
          <a:p>
            <a:pPr marL="342900" lvl="0" indent="-342900">
              <a:buFont typeface="Arial" panose="020B0604020202020204" pitchFamily="34" charset="0"/>
              <a:buChar char="•"/>
            </a:pPr>
            <a:r>
              <a:rPr lang="en-US" dirty="0"/>
              <a:t>Specific phobia</a:t>
            </a:r>
            <a:endParaRPr lang="en-ID" dirty="0"/>
          </a:p>
          <a:p>
            <a:pPr marL="342900" lvl="0" indent="-342900">
              <a:buFont typeface="Arial" panose="020B0604020202020204" pitchFamily="34" charset="0"/>
              <a:buChar char="•"/>
            </a:pPr>
            <a:r>
              <a:rPr lang="en-US" dirty="0"/>
              <a:t>Social anxiety disorder</a:t>
            </a:r>
            <a:endParaRPr lang="en-ID" dirty="0"/>
          </a:p>
        </p:txBody>
      </p:sp>
    </p:spTree>
    <p:extLst>
      <p:ext uri="{BB962C8B-B14F-4D97-AF65-F5344CB8AC3E}">
        <p14:creationId xmlns:p14="http://schemas.microsoft.com/office/powerpoint/2010/main" val="214880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par>
                                <p:cTn id="8" presetID="14" presetClass="entr" presetSubtype="5"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vertical)">
                                      <p:cBhvr>
                                        <p:cTn id="10" dur="500"/>
                                        <p:tgtEl>
                                          <p:spTgt spid="3">
                                            <p:txEl>
                                              <p:pRg st="1" end="1"/>
                                            </p:txEl>
                                          </p:spTgt>
                                        </p:tgtEl>
                                      </p:cBhvr>
                                    </p:animEffect>
                                  </p:childTnLst>
                                </p:cTn>
                              </p:par>
                              <p:par>
                                <p:cTn id="11" presetID="14" presetClass="entr" presetSubtype="5"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vertical)">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pPr marL="342900" lvl="0" indent="-342900">
              <a:buFont typeface="Arial" panose="020B0604020202020204" pitchFamily="34" charset="0"/>
              <a:buChar char="•"/>
            </a:pPr>
            <a:r>
              <a:rPr lang="en-US" dirty="0"/>
              <a:t>Separation anxiety disorder</a:t>
            </a:r>
            <a:endParaRPr lang="en-ID" dirty="0"/>
          </a:p>
          <a:p>
            <a:pPr marL="342900" lvl="0" indent="-342900">
              <a:buFont typeface="Arial" panose="020B0604020202020204" pitchFamily="34" charset="0"/>
              <a:buChar char="•"/>
            </a:pPr>
            <a:r>
              <a:rPr lang="en-US" dirty="0"/>
              <a:t>Post-traumatic stress disorder (PTSD)</a:t>
            </a:r>
            <a:endParaRPr lang="en-ID" dirty="0"/>
          </a:p>
          <a:p>
            <a:pPr marL="342900" lvl="0" indent="-342900">
              <a:buFont typeface="Arial" panose="020B0604020202020204" pitchFamily="34" charset="0"/>
              <a:buChar char="•"/>
            </a:pPr>
            <a:r>
              <a:rPr lang="en-US" dirty="0"/>
              <a:t>Panic disorder</a:t>
            </a:r>
            <a:endParaRPr lang="en-ID" dirty="0"/>
          </a:p>
        </p:txBody>
      </p:sp>
    </p:spTree>
    <p:extLst>
      <p:ext uri="{BB962C8B-B14F-4D97-AF65-F5344CB8AC3E}">
        <p14:creationId xmlns:p14="http://schemas.microsoft.com/office/powerpoint/2010/main" val="183945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par>
                                <p:cTn id="8" presetID="14" presetClass="entr" presetSubtype="5"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vertical)">
                                      <p:cBhvr>
                                        <p:cTn id="10" dur="500"/>
                                        <p:tgtEl>
                                          <p:spTgt spid="3">
                                            <p:txEl>
                                              <p:pRg st="1" end="1"/>
                                            </p:txEl>
                                          </p:spTgt>
                                        </p:tgtEl>
                                      </p:cBhvr>
                                    </p:animEffect>
                                  </p:childTnLst>
                                </p:cTn>
                              </p:par>
                              <p:par>
                                <p:cTn id="11" presetID="14" presetClass="entr" presetSubtype="5"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vertical)">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203598"/>
            <a:ext cx="4248472" cy="1152128"/>
          </a:xfrm>
        </p:spPr>
        <p:txBody>
          <a:bodyPr>
            <a:normAutofit/>
          </a:bodyPr>
          <a:lstStyle/>
          <a:p>
            <a:pPr marL="342900" lvl="0" indent="-342900">
              <a:buFont typeface="Arial" panose="020B0604020202020204" pitchFamily="34" charset="0"/>
              <a:buChar char="•"/>
            </a:pPr>
            <a:r>
              <a:rPr lang="en-US" dirty="0"/>
              <a:t>Generalized anxiety disorder</a:t>
            </a:r>
            <a:endParaRPr lang="en-ID" dirty="0"/>
          </a:p>
          <a:p>
            <a:pPr marL="342900" lvl="0" indent="-342900">
              <a:buFont typeface="Arial" panose="020B0604020202020204" pitchFamily="34" charset="0"/>
              <a:buChar char="•"/>
            </a:pPr>
            <a:r>
              <a:rPr lang="en-US" dirty="0"/>
              <a:t>Agoraphobia</a:t>
            </a:r>
            <a:endParaRPr lang="en-ID" dirty="0"/>
          </a:p>
        </p:txBody>
      </p:sp>
      <p:pic>
        <p:nvPicPr>
          <p:cNvPr id="3074" name="Picture 2" descr="Panic Attack: Anxiety Attack, Treatment, Symptoms, Causes &amp;amp; Test">
            <a:extLst>
              <a:ext uri="{FF2B5EF4-FFF2-40B4-BE49-F238E27FC236}">
                <a16:creationId xmlns:a16="http://schemas.microsoft.com/office/drawing/2014/main" id="{01E0CEF9-3385-3E49-A6DB-12577C3D41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2649" y="2571750"/>
            <a:ext cx="2554486" cy="1735807"/>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851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par>
                                <p:cTn id="8" presetID="14" presetClass="entr" presetSubtype="5" fill="hold" grpId="0" nodeType="withEffect">
                                  <p:stCondLst>
                                    <p:cond delay="10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vertical)">
                                      <p:cBhvr>
                                        <p:cTn id="10" dur="500"/>
                                        <p:tgtEl>
                                          <p:spTgt spid="3">
                                            <p:txEl>
                                              <p:pRg st="1" end="1"/>
                                            </p:txEl>
                                          </p:spTgt>
                                        </p:tgtEl>
                                      </p:cBhvr>
                                    </p:animEffect>
                                  </p:childTnLst>
                                </p:cTn>
                              </p:par>
                              <p:par>
                                <p:cTn id="11" presetID="2" presetClass="entr" presetSubtype="4" fill="hold" nodeType="withEffect">
                                  <p:stCondLst>
                                    <p:cond delay="0"/>
                                  </p:stCondLst>
                                  <p:childTnLst>
                                    <p:set>
                                      <p:cBhvr>
                                        <p:cTn id="12" dur="1" fill="hold">
                                          <p:stCondLst>
                                            <p:cond delay="0"/>
                                          </p:stCondLst>
                                        </p:cTn>
                                        <p:tgtEl>
                                          <p:spTgt spid="3074"/>
                                        </p:tgtEl>
                                        <p:attrNameLst>
                                          <p:attrName>style.visibility</p:attrName>
                                        </p:attrNameLst>
                                      </p:cBhvr>
                                      <p:to>
                                        <p:strVal val="visible"/>
                                      </p:to>
                                    </p:set>
                                    <p:anim calcmode="lin" valueType="num">
                                      <p:cBhvr additive="base">
                                        <p:cTn id="13" dur="500" fill="hold"/>
                                        <p:tgtEl>
                                          <p:spTgt spid="3074"/>
                                        </p:tgtEl>
                                        <p:attrNameLst>
                                          <p:attrName>ppt_x</p:attrName>
                                        </p:attrNameLst>
                                      </p:cBhvr>
                                      <p:tavLst>
                                        <p:tav tm="0">
                                          <p:val>
                                            <p:strVal val="#ppt_x"/>
                                          </p:val>
                                        </p:tav>
                                        <p:tav tm="100000">
                                          <p:val>
                                            <p:strVal val="#ppt_x"/>
                                          </p:val>
                                        </p:tav>
                                      </p:tavLst>
                                    </p:anim>
                                    <p:anim calcmode="lin" valueType="num">
                                      <p:cBhvr additive="base">
                                        <p:cTn id="14"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971600" y="771550"/>
            <a:ext cx="6447501" cy="530374"/>
          </a:xfrm>
        </p:spPr>
        <p:txBody>
          <a:bodyPr>
            <a:normAutofit/>
          </a:bodyPr>
          <a:lstStyle/>
          <a:p>
            <a:r>
              <a:rPr lang="en-US" dirty="0"/>
              <a:t>Why You Must Overcome Fear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971600" y="1445940"/>
            <a:ext cx="5799429" cy="3070026"/>
          </a:xfrm>
        </p:spPr>
        <p:txBody>
          <a:bodyPr>
            <a:normAutofit/>
          </a:bodyPr>
          <a:lstStyle/>
          <a:p>
            <a:r>
              <a:rPr lang="en-US" sz="2200" dirty="0"/>
              <a:t>The kinds of fear most people have only exist in their head and some of these fears include fear of being hurt, fear of being alone, fear of growing old, fear of humiliation, fear of rejection, fear of judgment, fear of changes, fear of loss, fear of failure, fear of losing out, fear of authority, fear of strangers, fear of people, fear of public speaking, and the list goes on and on!</a:t>
            </a:r>
            <a:endParaRPr lang="en-ID" sz="2200" dirty="0"/>
          </a:p>
        </p:txBody>
      </p:sp>
    </p:spTree>
    <p:extLst>
      <p:ext uri="{BB962C8B-B14F-4D97-AF65-F5344CB8AC3E}">
        <p14:creationId xmlns:p14="http://schemas.microsoft.com/office/powerpoint/2010/main" val="2743716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860803" y="1491630"/>
            <a:ext cx="6447501" cy="530374"/>
          </a:xfrm>
        </p:spPr>
        <p:txBody>
          <a:bodyPr>
            <a:normAutofit/>
          </a:bodyPr>
          <a:lstStyle/>
          <a:p>
            <a:r>
              <a:rPr lang="en-US" dirty="0"/>
              <a:t>What Is Fear?</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860803" y="2067694"/>
            <a:ext cx="4071237" cy="2376264"/>
          </a:xfrm>
        </p:spPr>
        <p:txBody>
          <a:bodyPr>
            <a:normAutofit/>
          </a:bodyPr>
          <a:lstStyle/>
          <a:p>
            <a:r>
              <a:rPr lang="en-US" dirty="0"/>
              <a:t>Whether a danger is psychological or physical, fear helps to notify us of the threat of harm or presence of danger. </a:t>
            </a:r>
            <a:endParaRPr lang="en-ID" dirty="0"/>
          </a:p>
        </p:txBody>
      </p:sp>
    </p:spTree>
    <p:extLst>
      <p:ext uri="{BB962C8B-B14F-4D97-AF65-F5344CB8AC3E}">
        <p14:creationId xmlns:p14="http://schemas.microsoft.com/office/powerpoint/2010/main" val="3783913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491630"/>
            <a:ext cx="4320480" cy="2304256"/>
          </a:xfrm>
        </p:spPr>
        <p:txBody>
          <a:bodyPr>
            <a:normAutofit/>
          </a:bodyPr>
          <a:lstStyle/>
          <a:p>
            <a:pPr algn="ctr"/>
            <a:r>
              <a:rPr lang="en-US" dirty="0"/>
              <a:t>If you feel you're less of a courageous person, here are some reasons why you must brace up yourself to overcome your fears. </a:t>
            </a:r>
            <a:endParaRPr lang="en-ID" dirty="0"/>
          </a:p>
        </p:txBody>
      </p:sp>
    </p:spTree>
    <p:extLst>
      <p:ext uri="{BB962C8B-B14F-4D97-AF65-F5344CB8AC3E}">
        <p14:creationId xmlns:p14="http://schemas.microsoft.com/office/powerpoint/2010/main" val="503785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491630"/>
            <a:ext cx="3600400" cy="2304256"/>
          </a:xfrm>
        </p:spPr>
        <p:txBody>
          <a:bodyPr>
            <a:normAutofit/>
          </a:bodyPr>
          <a:lstStyle/>
          <a:p>
            <a:pPr algn="ctr"/>
            <a:r>
              <a:rPr lang="en-US" b="1" dirty="0"/>
              <a:t>1. Fear limits your full potential</a:t>
            </a:r>
            <a:r>
              <a:rPr lang="en-US" dirty="0"/>
              <a:t>. Fear makes it difficult for you to grow and progress in life. </a:t>
            </a:r>
            <a:endParaRPr lang="en-ID" dirty="0"/>
          </a:p>
        </p:txBody>
      </p:sp>
    </p:spTree>
    <p:extLst>
      <p:ext uri="{BB962C8B-B14F-4D97-AF65-F5344CB8AC3E}">
        <p14:creationId xmlns:p14="http://schemas.microsoft.com/office/powerpoint/2010/main" val="1490058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635646"/>
            <a:ext cx="4032448" cy="2304256"/>
          </a:xfrm>
        </p:spPr>
        <p:txBody>
          <a:bodyPr>
            <a:normAutofit/>
          </a:bodyPr>
          <a:lstStyle/>
          <a:p>
            <a:pPr algn="ctr"/>
            <a:r>
              <a:rPr lang="en-US" dirty="0"/>
              <a:t>Reaching the higher levels of consciousness is impossible if we keep entrenching ourselves off in the land of fear. </a:t>
            </a:r>
            <a:endParaRPr lang="en-ID" dirty="0"/>
          </a:p>
        </p:txBody>
      </p:sp>
    </p:spTree>
    <p:extLst>
      <p:ext uri="{BB962C8B-B14F-4D97-AF65-F5344CB8AC3E}">
        <p14:creationId xmlns:p14="http://schemas.microsoft.com/office/powerpoint/2010/main" val="2628823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635646"/>
            <a:ext cx="4104456" cy="2304256"/>
          </a:xfrm>
        </p:spPr>
        <p:txBody>
          <a:bodyPr>
            <a:normAutofit/>
          </a:bodyPr>
          <a:lstStyle/>
          <a:p>
            <a:pPr algn="ctr"/>
            <a:r>
              <a:rPr lang="en-US" dirty="0"/>
              <a:t>For us to rise to the higher levels of enlightenment, peace, joy, love, and acceptance, we must not be mired in fear. </a:t>
            </a:r>
            <a:endParaRPr lang="en-ID" dirty="0"/>
          </a:p>
        </p:txBody>
      </p:sp>
    </p:spTree>
    <p:extLst>
      <p:ext uri="{BB962C8B-B14F-4D97-AF65-F5344CB8AC3E}">
        <p14:creationId xmlns:p14="http://schemas.microsoft.com/office/powerpoint/2010/main" val="1806208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419622"/>
            <a:ext cx="5472608" cy="2808312"/>
          </a:xfrm>
        </p:spPr>
        <p:txBody>
          <a:bodyPr>
            <a:normAutofit/>
          </a:bodyPr>
          <a:lstStyle/>
          <a:p>
            <a:pPr algn="ctr"/>
            <a:r>
              <a:rPr lang="en-US" dirty="0"/>
              <a:t>For us to reach our full potential, we must not let our life become a byproduct of fear because we'll be reduced to a slave of fear if fear is the only thing that drives our decisions, feelings, and thoughts.</a:t>
            </a:r>
            <a:r>
              <a:rPr lang="en-ID" dirty="0"/>
              <a:t> </a:t>
            </a:r>
          </a:p>
        </p:txBody>
      </p:sp>
    </p:spTree>
    <p:extLst>
      <p:ext uri="{BB962C8B-B14F-4D97-AF65-F5344CB8AC3E}">
        <p14:creationId xmlns:p14="http://schemas.microsoft.com/office/powerpoint/2010/main" val="1070797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707654"/>
            <a:ext cx="4104456" cy="2808312"/>
          </a:xfrm>
        </p:spPr>
        <p:txBody>
          <a:bodyPr>
            <a:normAutofit/>
          </a:bodyPr>
          <a:lstStyle/>
          <a:p>
            <a:pPr algn="ctr"/>
            <a:r>
              <a:rPr lang="en-US" b="1" dirty="0"/>
              <a:t>2. You can never fully run away from fear.</a:t>
            </a:r>
            <a:r>
              <a:rPr lang="en-US" dirty="0"/>
              <a:t> How long can you run away from your fear? Think of it yourself. </a:t>
            </a:r>
            <a:endParaRPr lang="en-ID" dirty="0"/>
          </a:p>
        </p:txBody>
      </p:sp>
    </p:spTree>
    <p:extLst>
      <p:ext uri="{BB962C8B-B14F-4D97-AF65-F5344CB8AC3E}">
        <p14:creationId xmlns:p14="http://schemas.microsoft.com/office/powerpoint/2010/main" val="3704579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059582"/>
            <a:ext cx="4104456" cy="1008112"/>
          </a:xfrm>
        </p:spPr>
        <p:txBody>
          <a:bodyPr>
            <a:normAutofit/>
          </a:bodyPr>
          <a:lstStyle/>
          <a:p>
            <a:pPr algn="ctr"/>
            <a:r>
              <a:rPr lang="en-US" dirty="0"/>
              <a:t>Since you've been running, what has it done to you? </a:t>
            </a:r>
            <a:endParaRPr lang="en-ID" dirty="0"/>
          </a:p>
        </p:txBody>
      </p:sp>
      <p:pic>
        <p:nvPicPr>
          <p:cNvPr id="4098" name="Picture 2" descr="3 Agoraphobia Sufferers Who Feared (And Shaped) Public Life">
            <a:extLst>
              <a:ext uri="{FF2B5EF4-FFF2-40B4-BE49-F238E27FC236}">
                <a16:creationId xmlns:a16="http://schemas.microsoft.com/office/drawing/2014/main" id="{8C0F3215-4AF9-974F-A16F-2EB08AF9E8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3167" y="2088282"/>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9802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19622"/>
            <a:ext cx="4608512" cy="2808312"/>
          </a:xfrm>
        </p:spPr>
        <p:txBody>
          <a:bodyPr>
            <a:normAutofit/>
          </a:bodyPr>
          <a:lstStyle/>
          <a:p>
            <a:pPr algn="ctr"/>
            <a:r>
              <a:rPr lang="en-US" dirty="0"/>
              <a:t>Running will only make you feel secure but you'll always be haunted by your fear in everything you do if you refuse to deal with it and let it permeate. </a:t>
            </a:r>
            <a:endParaRPr lang="en-ID" dirty="0"/>
          </a:p>
        </p:txBody>
      </p:sp>
    </p:spTree>
    <p:extLst>
      <p:ext uri="{BB962C8B-B14F-4D97-AF65-F5344CB8AC3E}">
        <p14:creationId xmlns:p14="http://schemas.microsoft.com/office/powerpoint/2010/main" val="2825682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347614"/>
            <a:ext cx="4392488" cy="2808312"/>
          </a:xfrm>
        </p:spPr>
        <p:txBody>
          <a:bodyPr>
            <a:normAutofit/>
          </a:bodyPr>
          <a:lstStyle/>
          <a:p>
            <a:pPr algn="ctr"/>
            <a:r>
              <a:rPr lang="en-US" dirty="0"/>
              <a:t>Know that fear will always try to catch up with you more when you keep running and there comes a time when it will corner you and you'll have no means to escape.</a:t>
            </a:r>
            <a:r>
              <a:rPr lang="en-ID" dirty="0"/>
              <a:t> </a:t>
            </a:r>
          </a:p>
        </p:txBody>
      </p:sp>
    </p:spTree>
    <p:extLst>
      <p:ext uri="{BB962C8B-B14F-4D97-AF65-F5344CB8AC3E}">
        <p14:creationId xmlns:p14="http://schemas.microsoft.com/office/powerpoint/2010/main" val="3006897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19622"/>
            <a:ext cx="4176464" cy="2808312"/>
          </a:xfrm>
        </p:spPr>
        <p:txBody>
          <a:bodyPr>
            <a:normAutofit/>
          </a:bodyPr>
          <a:lstStyle/>
          <a:p>
            <a:pPr algn="ctr"/>
            <a:r>
              <a:rPr lang="en-US" dirty="0"/>
              <a:t>Thus, you would see that it's quite pertinent that you learn to overcome fear now because avoidance is not the best solution and it can never be.</a:t>
            </a:r>
            <a:r>
              <a:rPr lang="en-ID" dirty="0"/>
              <a:t> </a:t>
            </a:r>
          </a:p>
        </p:txBody>
      </p:sp>
    </p:spTree>
    <p:extLst>
      <p:ext uri="{BB962C8B-B14F-4D97-AF65-F5344CB8AC3E}">
        <p14:creationId xmlns:p14="http://schemas.microsoft.com/office/powerpoint/2010/main" val="1717847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347614"/>
            <a:ext cx="5544616" cy="3384376"/>
          </a:xfrm>
        </p:spPr>
        <p:txBody>
          <a:bodyPr>
            <a:normAutofit/>
          </a:bodyPr>
          <a:lstStyle/>
          <a:p>
            <a:pPr algn="ctr"/>
            <a:r>
              <a:rPr lang="en-US" dirty="0"/>
              <a:t>While fear can be an indication of mental health conditions such as post-traumatic stress disorder, phobias, social anxiety disorder, and panic disorder, it can as well originate from imagined dangers but it often stems from real threats. </a:t>
            </a:r>
            <a:endParaRPr lang="en-ID" dirty="0"/>
          </a:p>
        </p:txBody>
      </p:sp>
    </p:spTree>
    <p:extLst>
      <p:ext uri="{BB962C8B-B14F-4D97-AF65-F5344CB8AC3E}">
        <p14:creationId xmlns:p14="http://schemas.microsoft.com/office/powerpoint/2010/main" val="190312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635646"/>
            <a:ext cx="4392488" cy="2808312"/>
          </a:xfrm>
        </p:spPr>
        <p:txBody>
          <a:bodyPr>
            <a:normAutofit/>
          </a:bodyPr>
          <a:lstStyle/>
          <a:p>
            <a:pPr algn="ctr"/>
            <a:r>
              <a:rPr lang="en-US" b="1" dirty="0"/>
              <a:t>3. Fear is a waste of your energy</a:t>
            </a:r>
            <a:r>
              <a:rPr lang="en-US" dirty="0"/>
              <a:t>. When you succumb to fear, you're investing your energy into something non-constructive.</a:t>
            </a:r>
            <a:r>
              <a:rPr lang="en-ID" dirty="0"/>
              <a:t> </a:t>
            </a:r>
          </a:p>
        </p:txBody>
      </p:sp>
    </p:spTree>
    <p:extLst>
      <p:ext uri="{BB962C8B-B14F-4D97-AF65-F5344CB8AC3E}">
        <p14:creationId xmlns:p14="http://schemas.microsoft.com/office/powerpoint/2010/main" val="4173191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608512" cy="2808312"/>
          </a:xfrm>
        </p:spPr>
        <p:txBody>
          <a:bodyPr>
            <a:normAutofit/>
          </a:bodyPr>
          <a:lstStyle/>
          <a:p>
            <a:pPr algn="ctr"/>
            <a:r>
              <a:rPr lang="en-US" dirty="0"/>
              <a:t>Although fear, in some cases, can be a motivating factor to do more and perform better, especially for adrenaline seekers, it can as well be a waste of emotional and mental energy. </a:t>
            </a:r>
            <a:endParaRPr lang="en-ID" dirty="0"/>
          </a:p>
        </p:txBody>
      </p:sp>
    </p:spTree>
    <p:extLst>
      <p:ext uri="{BB962C8B-B14F-4D97-AF65-F5344CB8AC3E}">
        <p14:creationId xmlns:p14="http://schemas.microsoft.com/office/powerpoint/2010/main" val="1478813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563638"/>
            <a:ext cx="4104456" cy="2808312"/>
          </a:xfrm>
        </p:spPr>
        <p:txBody>
          <a:bodyPr>
            <a:normAutofit/>
          </a:bodyPr>
          <a:lstStyle/>
          <a:p>
            <a:pPr algn="ctr"/>
            <a:r>
              <a:rPr lang="en-US" b="1" dirty="0"/>
              <a:t>4. Fear is all in your mind</a:t>
            </a:r>
            <a:r>
              <a:rPr lang="en-US" dirty="0"/>
              <a:t>. It's funny that fear is harmless, even though it often seems scary and looks frightful. </a:t>
            </a:r>
            <a:endParaRPr lang="en-ID" dirty="0"/>
          </a:p>
        </p:txBody>
      </p:sp>
    </p:spTree>
    <p:extLst>
      <p:ext uri="{BB962C8B-B14F-4D97-AF65-F5344CB8AC3E}">
        <p14:creationId xmlns:p14="http://schemas.microsoft.com/office/powerpoint/2010/main" val="3712339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563638"/>
            <a:ext cx="4104456" cy="2808312"/>
          </a:xfrm>
        </p:spPr>
        <p:txBody>
          <a:bodyPr>
            <a:normAutofit/>
          </a:bodyPr>
          <a:lstStyle/>
          <a:p>
            <a:pPr algn="ctr"/>
            <a:r>
              <a:rPr lang="en-US" dirty="0"/>
              <a:t>A good example of this is the fear of speaking in public and this is something a lot of people suffer from.</a:t>
            </a:r>
            <a:r>
              <a:rPr lang="en-ID" dirty="0"/>
              <a:t> </a:t>
            </a:r>
          </a:p>
        </p:txBody>
      </p:sp>
    </p:spTree>
    <p:extLst>
      <p:ext uri="{BB962C8B-B14F-4D97-AF65-F5344CB8AC3E}">
        <p14:creationId xmlns:p14="http://schemas.microsoft.com/office/powerpoint/2010/main" val="2707493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635646"/>
            <a:ext cx="3888432" cy="2808312"/>
          </a:xfrm>
        </p:spPr>
        <p:txBody>
          <a:bodyPr>
            <a:normAutofit/>
          </a:bodyPr>
          <a:lstStyle/>
          <a:p>
            <a:pPr algn="ctr"/>
            <a:r>
              <a:rPr lang="en-US" dirty="0"/>
              <a:t>In the real sense, you'll not experience any harm in your physical body when you speak publicly. </a:t>
            </a:r>
            <a:endParaRPr lang="en-ID" dirty="0"/>
          </a:p>
        </p:txBody>
      </p:sp>
    </p:spTree>
    <p:extLst>
      <p:ext uri="{BB962C8B-B14F-4D97-AF65-F5344CB8AC3E}">
        <p14:creationId xmlns:p14="http://schemas.microsoft.com/office/powerpoint/2010/main" val="4277008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347614"/>
            <a:ext cx="4104456" cy="2808312"/>
          </a:xfrm>
        </p:spPr>
        <p:txBody>
          <a:bodyPr>
            <a:normAutofit/>
          </a:bodyPr>
          <a:lstStyle/>
          <a:p>
            <a:pPr algn="ctr"/>
            <a:r>
              <a:rPr lang="en-US" dirty="0"/>
              <a:t>However, you'll get to realize that this fear is stemming from you thinking that you may be embarrassed, you may mess up, you may be judged, or you may slip up. </a:t>
            </a:r>
            <a:endParaRPr lang="en-ID" dirty="0"/>
          </a:p>
        </p:txBody>
      </p:sp>
    </p:spTree>
    <p:extLst>
      <p:ext uri="{BB962C8B-B14F-4D97-AF65-F5344CB8AC3E}">
        <p14:creationId xmlns:p14="http://schemas.microsoft.com/office/powerpoint/2010/main" val="4224847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275606"/>
            <a:ext cx="5184576" cy="3528392"/>
          </a:xfrm>
        </p:spPr>
        <p:txBody>
          <a:bodyPr>
            <a:normAutofit/>
          </a:bodyPr>
          <a:lstStyle/>
          <a:p>
            <a:pPr algn="ctr"/>
            <a:r>
              <a:rPr lang="en-US" dirty="0"/>
              <a:t>Whether you think the audience will not be interested to hear your speech, you feel the presentation will go wrong, you may forget your speech, or whatever it is you may be thinking of, it's all made up because they're yet to happen.</a:t>
            </a:r>
            <a:r>
              <a:rPr lang="en-ID" dirty="0"/>
              <a:t> </a:t>
            </a:r>
          </a:p>
        </p:txBody>
      </p:sp>
    </p:spTree>
    <p:extLst>
      <p:ext uri="{BB962C8B-B14F-4D97-AF65-F5344CB8AC3E}">
        <p14:creationId xmlns:p14="http://schemas.microsoft.com/office/powerpoint/2010/main" val="3479710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915566"/>
            <a:ext cx="3744416" cy="1440160"/>
          </a:xfrm>
        </p:spPr>
        <p:txBody>
          <a:bodyPr>
            <a:normAutofit/>
          </a:bodyPr>
          <a:lstStyle/>
          <a:p>
            <a:pPr algn="ctr"/>
            <a:r>
              <a:rPr lang="en-US" dirty="0"/>
              <a:t>Whatever outcome you desire, it's up to you to make it happen.</a:t>
            </a:r>
            <a:r>
              <a:rPr lang="en-ID" dirty="0"/>
              <a:t> </a:t>
            </a:r>
          </a:p>
        </p:txBody>
      </p:sp>
      <p:pic>
        <p:nvPicPr>
          <p:cNvPr id="5122" name="Picture 2" descr="Panic Disorder - Symptoms, Treatment, and More">
            <a:extLst>
              <a:ext uri="{FF2B5EF4-FFF2-40B4-BE49-F238E27FC236}">
                <a16:creationId xmlns:a16="http://schemas.microsoft.com/office/drawing/2014/main" id="{1A94F3D6-9107-E94D-B755-DD7A828452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7904" y="2427734"/>
            <a:ext cx="2540000" cy="158750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6602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 calcmode="lin" valueType="num">
                                      <p:cBhvr additive="base">
                                        <p:cTn id="10" dur="500" fill="hold"/>
                                        <p:tgtEl>
                                          <p:spTgt spid="5122"/>
                                        </p:tgtEl>
                                        <p:attrNameLst>
                                          <p:attrName>ppt_x</p:attrName>
                                        </p:attrNameLst>
                                      </p:cBhvr>
                                      <p:tavLst>
                                        <p:tav tm="0">
                                          <p:val>
                                            <p:strVal val="#ppt_x"/>
                                          </p:val>
                                        </p:tav>
                                        <p:tav tm="100000">
                                          <p:val>
                                            <p:strVal val="#ppt_x"/>
                                          </p:val>
                                        </p:tav>
                                      </p:tavLst>
                                    </p:anim>
                                    <p:anim calcmode="lin" valueType="num">
                                      <p:cBhvr additive="base">
                                        <p:cTn id="11"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203598"/>
            <a:ext cx="4104456" cy="1008112"/>
          </a:xfrm>
        </p:spPr>
        <p:txBody>
          <a:bodyPr>
            <a:normAutofit/>
          </a:bodyPr>
          <a:lstStyle/>
          <a:p>
            <a:pPr algn="ctr"/>
            <a:r>
              <a:rPr lang="en-US" dirty="0"/>
              <a:t>You're in the present. Relax and do well to make it count. </a:t>
            </a:r>
            <a:endParaRPr lang="en-ID" dirty="0"/>
          </a:p>
        </p:txBody>
      </p:sp>
      <p:pic>
        <p:nvPicPr>
          <p:cNvPr id="6146" name="Picture 2" descr="Agoraphobia: Definition, Symptoms, Traits, Causes, Treatment">
            <a:extLst>
              <a:ext uri="{FF2B5EF4-FFF2-40B4-BE49-F238E27FC236}">
                <a16:creationId xmlns:a16="http://schemas.microsoft.com/office/drawing/2014/main" id="{141DA24C-7839-6F49-B5C7-E78497A3C4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6020" y="2232298"/>
            <a:ext cx="2555776" cy="143762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6837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6146"/>
                                        </p:tgtEl>
                                        <p:attrNameLst>
                                          <p:attrName>style.visibility</p:attrName>
                                        </p:attrNameLst>
                                      </p:cBhvr>
                                      <p:to>
                                        <p:strVal val="visible"/>
                                      </p:to>
                                    </p:set>
                                    <p:anim calcmode="lin" valueType="num">
                                      <p:cBhvr additive="base">
                                        <p:cTn id="10" dur="500" fill="hold"/>
                                        <p:tgtEl>
                                          <p:spTgt spid="6146"/>
                                        </p:tgtEl>
                                        <p:attrNameLst>
                                          <p:attrName>ppt_x</p:attrName>
                                        </p:attrNameLst>
                                      </p:cBhvr>
                                      <p:tavLst>
                                        <p:tav tm="0">
                                          <p:val>
                                            <p:strVal val="#ppt_x"/>
                                          </p:val>
                                        </p:tav>
                                        <p:tav tm="100000">
                                          <p:val>
                                            <p:strVal val="#ppt_x"/>
                                          </p:val>
                                        </p:tav>
                                      </p:tavLst>
                                    </p:anim>
                                    <p:anim calcmode="lin" valueType="num">
                                      <p:cBhvr additive="base">
                                        <p:cTn id="11"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203598"/>
            <a:ext cx="5112568" cy="3384376"/>
          </a:xfrm>
        </p:spPr>
        <p:txBody>
          <a:bodyPr>
            <a:normAutofit/>
          </a:bodyPr>
          <a:lstStyle/>
          <a:p>
            <a:pPr algn="ctr"/>
            <a:r>
              <a:rPr lang="en-US" dirty="0"/>
              <a:t>However, take note that fear that's highly personalized is stemming from an emotional response and on the other hand, our body as well responds in specific ways when we face a perceived threat — this is a biochemical reaction. </a:t>
            </a:r>
            <a:endParaRPr lang="en-ID" dirty="0"/>
          </a:p>
        </p:txBody>
      </p:sp>
    </p:spTree>
    <p:extLst>
      <p:ext uri="{BB962C8B-B14F-4D97-AF65-F5344CB8AC3E}">
        <p14:creationId xmlns:p14="http://schemas.microsoft.com/office/powerpoint/2010/main" val="3561180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04819" y="1563638"/>
            <a:ext cx="6447501" cy="530374"/>
          </a:xfrm>
        </p:spPr>
        <p:txBody>
          <a:bodyPr>
            <a:normAutofit/>
          </a:bodyPr>
          <a:lstStyle/>
          <a:p>
            <a:r>
              <a:rPr lang="en-US" dirty="0"/>
              <a:t>Symptoms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04819" y="2139702"/>
            <a:ext cx="4215253" cy="2376264"/>
          </a:xfrm>
        </p:spPr>
        <p:txBody>
          <a:bodyPr>
            <a:normAutofit/>
          </a:bodyPr>
          <a:lstStyle/>
          <a:p>
            <a:r>
              <a:rPr lang="en-US" dirty="0"/>
              <a:t>As earlier mentioned, you can react emotionally or physically, or even both, to fear. </a:t>
            </a:r>
            <a:endParaRPr lang="en-ID" dirty="0"/>
          </a:p>
        </p:txBody>
      </p:sp>
    </p:spTree>
    <p:extLst>
      <p:ext uri="{BB962C8B-B14F-4D97-AF65-F5344CB8AC3E}">
        <p14:creationId xmlns:p14="http://schemas.microsoft.com/office/powerpoint/2010/main" val="261698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15566"/>
            <a:ext cx="4968552" cy="1296144"/>
          </a:xfrm>
        </p:spPr>
        <p:txBody>
          <a:bodyPr>
            <a:normAutofit/>
          </a:bodyPr>
          <a:lstStyle/>
          <a:p>
            <a:r>
              <a:rPr lang="en-US" dirty="0"/>
              <a:t>While it's possible that we all may react to fear in different ways, here are some common symptoms of fear:  </a:t>
            </a:r>
            <a:endParaRPr lang="en-ID" dirty="0"/>
          </a:p>
        </p:txBody>
      </p:sp>
      <p:sp>
        <p:nvSpPr>
          <p:cNvPr id="4" name="Content Placeholder 2">
            <a:extLst>
              <a:ext uri="{FF2B5EF4-FFF2-40B4-BE49-F238E27FC236}">
                <a16:creationId xmlns:a16="http://schemas.microsoft.com/office/drawing/2014/main" id="{03837245-4B73-134C-A400-31331F4F2BD2}"/>
              </a:ext>
            </a:extLst>
          </p:cNvPr>
          <p:cNvSpPr txBox="1">
            <a:spLocks/>
          </p:cNvSpPr>
          <p:nvPr/>
        </p:nvSpPr>
        <p:spPr>
          <a:xfrm>
            <a:off x="1331640" y="2355726"/>
            <a:ext cx="3600400" cy="216024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Upset stomach</a:t>
            </a:r>
            <a:endParaRPr lang="en-ID" dirty="0"/>
          </a:p>
          <a:p>
            <a:pPr marL="342900" lvl="0" indent="-342900">
              <a:buFont typeface="Arial" panose="020B0604020202020204" pitchFamily="34" charset="0"/>
              <a:buChar char="•"/>
            </a:pPr>
            <a:r>
              <a:rPr lang="en-US" dirty="0"/>
              <a:t>Trembling</a:t>
            </a:r>
            <a:endParaRPr lang="en-ID" dirty="0"/>
          </a:p>
          <a:p>
            <a:pPr marL="342900" lvl="0" indent="-342900">
              <a:buFont typeface="Arial" panose="020B0604020202020204" pitchFamily="34" charset="0"/>
              <a:buChar char="•"/>
            </a:pPr>
            <a:r>
              <a:rPr lang="en-US" dirty="0"/>
              <a:t>Sweating</a:t>
            </a:r>
            <a:endParaRPr lang="en-ID" dirty="0"/>
          </a:p>
        </p:txBody>
      </p:sp>
    </p:spTree>
    <p:extLst>
      <p:ext uri="{BB962C8B-B14F-4D97-AF65-F5344CB8AC3E}">
        <p14:creationId xmlns:p14="http://schemas.microsoft.com/office/powerpoint/2010/main" val="4257021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par>
                                <p:cTn id="8" presetID="5" presetClass="entr" presetSubtype="5"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down)">
                                      <p:cBhvr>
                                        <p:cTn id="10" dur="500"/>
                                        <p:tgtEl>
                                          <p:spTgt spid="4">
                                            <p:txEl>
                                              <p:pRg st="0" end="0"/>
                                            </p:txEl>
                                          </p:spTgt>
                                        </p:tgtEl>
                                      </p:cBhvr>
                                    </p:animEffect>
                                  </p:childTnLst>
                                </p:cTn>
                              </p:par>
                              <p:par>
                                <p:cTn id="11" presetID="5" presetClass="entr" presetSubtype="5" fill="hold" grpId="0" nodeType="withEffect">
                                  <p:stCondLst>
                                    <p:cond delay="100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checkerboard(down)">
                                      <p:cBhvr>
                                        <p:cTn id="13" dur="500"/>
                                        <p:tgtEl>
                                          <p:spTgt spid="4">
                                            <p:txEl>
                                              <p:pRg st="1" end="1"/>
                                            </p:txEl>
                                          </p:spTgt>
                                        </p:tgtEl>
                                      </p:cBhvr>
                                    </p:animEffect>
                                  </p:childTnLst>
                                </p:cTn>
                              </p:par>
                              <p:par>
                                <p:cTn id="14" presetID="5" presetClass="entr" presetSubtype="5" fill="hold" grpId="0" nodeType="withEffect">
                                  <p:stCondLst>
                                    <p:cond delay="150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checkerboard(down)">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707654"/>
            <a:ext cx="3600400" cy="2160240"/>
          </a:xfrm>
        </p:spPr>
        <p:txBody>
          <a:bodyPr>
            <a:normAutofit/>
          </a:bodyPr>
          <a:lstStyle/>
          <a:p>
            <a:pPr marL="342900" lvl="0" indent="-342900">
              <a:buFont typeface="Arial" panose="020B0604020202020204" pitchFamily="34" charset="0"/>
              <a:buChar char="•"/>
            </a:pPr>
            <a:r>
              <a:rPr lang="en-US" dirty="0"/>
              <a:t>Shortness of breath</a:t>
            </a:r>
            <a:endParaRPr lang="en-ID" dirty="0"/>
          </a:p>
          <a:p>
            <a:pPr marL="342900" lvl="0" indent="-342900">
              <a:buFont typeface="Arial" panose="020B0604020202020204" pitchFamily="34" charset="0"/>
              <a:buChar char="•"/>
            </a:pPr>
            <a:r>
              <a:rPr lang="en-US" dirty="0"/>
              <a:t>Rapid heartbeat</a:t>
            </a:r>
            <a:endParaRPr lang="en-ID" dirty="0"/>
          </a:p>
          <a:p>
            <a:pPr marL="342900" lvl="0" indent="-342900">
              <a:buFont typeface="Arial" panose="020B0604020202020204" pitchFamily="34" charset="0"/>
              <a:buChar char="•"/>
            </a:pPr>
            <a:r>
              <a:rPr lang="en-US" dirty="0"/>
              <a:t>Nausea</a:t>
            </a:r>
            <a:endParaRPr lang="en-ID" dirty="0"/>
          </a:p>
        </p:txBody>
      </p:sp>
    </p:spTree>
    <p:extLst>
      <p:ext uri="{BB962C8B-B14F-4D97-AF65-F5344CB8AC3E}">
        <p14:creationId xmlns:p14="http://schemas.microsoft.com/office/powerpoint/2010/main" val="3033887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par>
                                <p:cTn id="8" presetID="5" presetClass="entr" presetSubtype="5"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down)">
                                      <p:cBhvr>
                                        <p:cTn id="10" dur="500"/>
                                        <p:tgtEl>
                                          <p:spTgt spid="3">
                                            <p:txEl>
                                              <p:pRg st="1" end="1"/>
                                            </p:txEl>
                                          </p:spTgt>
                                        </p:tgtEl>
                                      </p:cBhvr>
                                    </p:animEffect>
                                  </p:childTnLst>
                                </p:cTn>
                              </p:par>
                              <p:par>
                                <p:cTn id="11" presetID="5" presetClass="entr" presetSubtype="5"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down)">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699542"/>
            <a:ext cx="3600400" cy="1584176"/>
          </a:xfrm>
        </p:spPr>
        <p:txBody>
          <a:bodyPr>
            <a:normAutofit/>
          </a:bodyPr>
          <a:lstStyle/>
          <a:p>
            <a:pPr marL="342900" lvl="0" indent="-342900">
              <a:buFont typeface="Arial" panose="020B0604020202020204" pitchFamily="34" charset="0"/>
              <a:buChar char="•"/>
            </a:pPr>
            <a:r>
              <a:rPr lang="en-US" dirty="0"/>
              <a:t>Dry mouth</a:t>
            </a:r>
            <a:endParaRPr lang="en-ID" dirty="0"/>
          </a:p>
          <a:p>
            <a:pPr marL="342900" lvl="0" indent="-342900">
              <a:buFont typeface="Arial" panose="020B0604020202020204" pitchFamily="34" charset="0"/>
              <a:buChar char="•"/>
            </a:pPr>
            <a:r>
              <a:rPr lang="en-US" dirty="0"/>
              <a:t>Chills </a:t>
            </a:r>
            <a:endParaRPr lang="en-ID" dirty="0"/>
          </a:p>
          <a:p>
            <a:pPr marL="342900" lvl="0" indent="-342900">
              <a:buFont typeface="Arial" panose="020B0604020202020204" pitchFamily="34" charset="0"/>
              <a:buChar char="•"/>
            </a:pPr>
            <a:r>
              <a:rPr lang="en-US" dirty="0"/>
              <a:t>Chest pain</a:t>
            </a:r>
            <a:endParaRPr lang="en-ID" dirty="0"/>
          </a:p>
        </p:txBody>
      </p:sp>
      <p:pic>
        <p:nvPicPr>
          <p:cNvPr id="1026" name="Picture 2" descr="Dry Mouth - Causes and Symptoms of Dry Mouth">
            <a:extLst>
              <a:ext uri="{FF2B5EF4-FFF2-40B4-BE49-F238E27FC236}">
                <a16:creationId xmlns:a16="http://schemas.microsoft.com/office/drawing/2014/main" id="{6EBA8B08-420B-A543-9018-22A03B51A7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571750"/>
            <a:ext cx="2540149" cy="1584231"/>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4938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par>
                                <p:cTn id="8" presetID="5" presetClass="entr" presetSubtype="5" fill="hold" grpId="0" nodeType="withEffect">
                                  <p:stCondLst>
                                    <p:cond delay="10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down)">
                                      <p:cBhvr>
                                        <p:cTn id="10" dur="500"/>
                                        <p:tgtEl>
                                          <p:spTgt spid="3">
                                            <p:txEl>
                                              <p:pRg st="1" end="1"/>
                                            </p:txEl>
                                          </p:spTgt>
                                        </p:tgtEl>
                                      </p:cBhvr>
                                    </p:animEffect>
                                  </p:childTnLst>
                                </p:cTn>
                              </p:par>
                              <p:par>
                                <p:cTn id="11" presetID="5" presetClass="entr" presetSubtype="5" fill="hold" grpId="0" nodeType="withEffect">
                                  <p:stCondLst>
                                    <p:cond delay="15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down)">
                                      <p:cBhvr>
                                        <p:cTn id="13" dur="500"/>
                                        <p:tgtEl>
                                          <p:spTgt spid="3">
                                            <p:txEl>
                                              <p:pRg st="2" end="2"/>
                                            </p:txEl>
                                          </p:spTgt>
                                        </p:tgtEl>
                                      </p:cBhvr>
                                    </p:animEffect>
                                  </p:childTnLst>
                                </p:cTn>
                              </p:par>
                              <p:par>
                                <p:cTn id="14" presetID="2" presetClass="entr" presetSubtype="4" fill="hold" nodeType="withEffect">
                                  <p:stCondLst>
                                    <p:cond delay="0"/>
                                  </p:stCondLst>
                                  <p:childTnLst>
                                    <p:set>
                                      <p:cBhvr>
                                        <p:cTn id="15" dur="1" fill="hold">
                                          <p:stCondLst>
                                            <p:cond delay="0"/>
                                          </p:stCondLst>
                                        </p:cTn>
                                        <p:tgtEl>
                                          <p:spTgt spid="1026"/>
                                        </p:tgtEl>
                                        <p:attrNameLst>
                                          <p:attrName>style.visibility</p:attrName>
                                        </p:attrNameLst>
                                      </p:cBhvr>
                                      <p:to>
                                        <p:strVal val="visible"/>
                                      </p:to>
                                    </p:set>
                                    <p:anim calcmode="lin" valueType="num">
                                      <p:cBhvr additive="base">
                                        <p:cTn id="16" dur="500" fill="hold"/>
                                        <p:tgtEl>
                                          <p:spTgt spid="1026"/>
                                        </p:tgtEl>
                                        <p:attrNameLst>
                                          <p:attrName>ppt_x</p:attrName>
                                        </p:attrNameLst>
                                      </p:cBhvr>
                                      <p:tavLst>
                                        <p:tav tm="0">
                                          <p:val>
                                            <p:strVal val="#ppt_x"/>
                                          </p:val>
                                        </p:tav>
                                        <p:tav tm="100000">
                                          <p:val>
                                            <p:strVal val="#ppt_x"/>
                                          </p:val>
                                        </p:tav>
                                      </p:tavLst>
                                    </p:anim>
                                    <p:anim calcmode="lin" valueType="num">
                                      <p:cBhvr additive="base">
                                        <p:cTn id="17"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75606"/>
            <a:ext cx="4536504" cy="2664296"/>
          </a:xfrm>
        </p:spPr>
        <p:txBody>
          <a:bodyPr>
            <a:normAutofit/>
          </a:bodyPr>
          <a:lstStyle/>
          <a:p>
            <a:pPr algn="ctr"/>
            <a:r>
              <a:rPr lang="en-US" dirty="0"/>
              <a:t>Some people also have the tendency of experiencing psychological symptoms of having a sense of impending death, feeling out of control, being upset, or being overwhelmed  </a:t>
            </a:r>
            <a:endParaRPr lang="en-ID" dirty="0"/>
          </a:p>
        </p:txBody>
      </p:sp>
    </p:spTree>
    <p:extLst>
      <p:ext uri="{BB962C8B-B14F-4D97-AF65-F5344CB8AC3E}">
        <p14:creationId xmlns:p14="http://schemas.microsoft.com/office/powerpoint/2010/main" val="627805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1216</TotalTime>
  <Words>967</Words>
  <Application>Microsoft Macintosh PowerPoint</Application>
  <PresentationFormat>On-screen Show (16:9)</PresentationFormat>
  <Paragraphs>60</Paragraphs>
  <Slides>38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Calibri</vt:lpstr>
      <vt:lpstr>Trebuchet MS</vt:lpstr>
      <vt:lpstr>Wingdings 3</vt:lpstr>
      <vt:lpstr>Facet</vt:lpstr>
      <vt:lpstr>PowerPoint Presentation</vt:lpstr>
      <vt:lpstr>What Is Fear?</vt:lpstr>
      <vt:lpstr>PowerPoint Presentation</vt:lpstr>
      <vt:lpstr>PowerPoint Presentation</vt:lpstr>
      <vt:lpstr>Symptoms</vt:lpstr>
      <vt:lpstr>PowerPoint Presentation</vt:lpstr>
      <vt:lpstr>PowerPoint Presentation</vt:lpstr>
      <vt:lpstr>PowerPoint Presentation</vt:lpstr>
      <vt:lpstr>PowerPoint Presentation</vt:lpstr>
      <vt:lpstr>Causes </vt:lpstr>
      <vt:lpstr>PowerPoint Presentation</vt:lpstr>
      <vt:lpstr>PowerPoint Presentation</vt:lpstr>
      <vt:lpstr>PowerPoint Presentation</vt:lpstr>
      <vt:lpstr>PowerPoint Presentation</vt:lpstr>
      <vt:lpstr>Types</vt:lpstr>
      <vt:lpstr>PowerPoint Presentation</vt:lpstr>
      <vt:lpstr>PowerPoint Presentation</vt:lpstr>
      <vt:lpstr>PowerPoint Presentation</vt:lpstr>
      <vt:lpstr>Why You Must Overcome Fear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Wahyu Susanto</cp:lastModifiedBy>
  <cp:revision>91</cp:revision>
  <dcterms:created xsi:type="dcterms:W3CDTF">2018-10-15T07:11:14Z</dcterms:created>
  <dcterms:modified xsi:type="dcterms:W3CDTF">2021-10-18T13:50:40Z</dcterms:modified>
</cp:coreProperties>
</file>