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52"/>
  </p:notesMasterIdLst>
  <p:sldIdLst>
    <p:sldId id="257" r:id="rId2"/>
    <p:sldId id="330" r:id="rId3"/>
    <p:sldId id="333" r:id="rId4"/>
    <p:sldId id="334" r:id="rId5"/>
    <p:sldId id="335" r:id="rId6"/>
    <p:sldId id="336"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56" r:id="rId27"/>
    <p:sldId id="357" r:id="rId28"/>
    <p:sldId id="358" r:id="rId29"/>
    <p:sldId id="359" r:id="rId30"/>
    <p:sldId id="360" r:id="rId31"/>
    <p:sldId id="361" r:id="rId32"/>
    <p:sldId id="362" r:id="rId33"/>
    <p:sldId id="363" r:id="rId34"/>
    <p:sldId id="364" r:id="rId35"/>
    <p:sldId id="365" r:id="rId36"/>
    <p:sldId id="306" r:id="rId37"/>
    <p:sldId id="324" r:id="rId38"/>
    <p:sldId id="366" r:id="rId39"/>
    <p:sldId id="367" r:id="rId40"/>
    <p:sldId id="368" r:id="rId41"/>
    <p:sldId id="369" r:id="rId42"/>
    <p:sldId id="370" r:id="rId43"/>
    <p:sldId id="371" r:id="rId44"/>
    <p:sldId id="327" r:id="rId45"/>
    <p:sldId id="328" r:id="rId46"/>
    <p:sldId id="372" r:id="rId47"/>
    <p:sldId id="331" r:id="rId48"/>
    <p:sldId id="332" r:id="rId49"/>
    <p:sldId id="373" r:id="rId50"/>
    <p:sldId id="374" r:id="rId5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10/18/21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10/18/21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10/18/21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10/18/21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10/18/21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10/18/21</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10/18/21</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681" b="14335"/>
          <a:stretch/>
        </p:blipFill>
        <p:spPr>
          <a:xfrm>
            <a:off x="-36511" y="-15433"/>
            <a:ext cx="9217024" cy="5179471"/>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Common And Unique Fears</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771550"/>
            <a:ext cx="4608512" cy="1440160"/>
          </a:xfrm>
        </p:spPr>
        <p:txBody>
          <a:bodyPr>
            <a:normAutofit/>
          </a:bodyPr>
          <a:lstStyle/>
          <a:p>
            <a:pPr lvl="0" algn="ctr"/>
            <a:r>
              <a:rPr lang="en-US" dirty="0"/>
              <a:t>There's an endless array of specific objects and situations encompassed by these categories. </a:t>
            </a:r>
            <a:endParaRPr lang="en-ID" dirty="0"/>
          </a:p>
        </p:txBody>
      </p:sp>
      <p:pic>
        <p:nvPicPr>
          <p:cNvPr id="1026" name="Picture 2" descr="Dare to look into other people&amp;#39;s eyes?For people with vision phobia, look  here - iNEWS">
            <a:extLst>
              <a:ext uri="{FF2B5EF4-FFF2-40B4-BE49-F238E27FC236}">
                <a16:creationId xmlns:a16="http://schemas.microsoft.com/office/drawing/2014/main" id="{B0487C37-911E-8D4B-A606-148F24F50C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448" y="2283718"/>
            <a:ext cx="2526928" cy="168293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22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131590"/>
            <a:ext cx="5256584" cy="3024336"/>
          </a:xfrm>
        </p:spPr>
        <p:txBody>
          <a:bodyPr>
            <a:normAutofit/>
          </a:bodyPr>
          <a:lstStyle/>
          <a:p>
            <a:r>
              <a:rPr lang="en-US" b="1" dirty="0"/>
              <a:t>Zoophobia</a:t>
            </a:r>
            <a:r>
              <a:rPr lang="en-US" dirty="0"/>
              <a:t> &lt;&lt;&lt;&gt;&gt;&gt; Fear of animals</a:t>
            </a:r>
            <a:endParaRPr lang="en-ID" dirty="0"/>
          </a:p>
          <a:p>
            <a:r>
              <a:rPr lang="en-US" b="1" dirty="0"/>
              <a:t>Xenophobia</a:t>
            </a:r>
            <a:r>
              <a:rPr lang="en-US" dirty="0"/>
              <a:t> &lt;&lt;&lt;&gt;&gt;&gt; Fear of foreigners, strangers, or the unknown.  </a:t>
            </a:r>
            <a:endParaRPr lang="en-ID" dirty="0"/>
          </a:p>
          <a:p>
            <a:r>
              <a:rPr lang="en-US" b="1" dirty="0"/>
              <a:t>Wiccaphobia</a:t>
            </a:r>
            <a:r>
              <a:rPr lang="en-US" dirty="0"/>
              <a:t> &lt;&lt;&lt;&gt;&gt;&gt; Fear of witches and witchcraft </a:t>
            </a:r>
            <a:endParaRPr lang="en-ID" dirty="0"/>
          </a:p>
          <a:p>
            <a:r>
              <a:rPr lang="en-US" b="1" dirty="0" err="1"/>
              <a:t>Verminophobia</a:t>
            </a:r>
            <a:r>
              <a:rPr lang="en-US" dirty="0"/>
              <a:t> &lt;&lt;&lt;&gt;&gt;&gt; Fear of germs</a:t>
            </a:r>
            <a:endParaRPr lang="en-ID" dirty="0"/>
          </a:p>
        </p:txBody>
      </p:sp>
    </p:spTree>
    <p:extLst>
      <p:ext uri="{BB962C8B-B14F-4D97-AF65-F5344CB8AC3E}">
        <p14:creationId xmlns:p14="http://schemas.microsoft.com/office/powerpoint/2010/main" val="375110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59582"/>
            <a:ext cx="5256584" cy="3024336"/>
          </a:xfrm>
        </p:spPr>
        <p:txBody>
          <a:bodyPr>
            <a:normAutofit/>
          </a:bodyPr>
          <a:lstStyle/>
          <a:p>
            <a:r>
              <a:rPr lang="en-US" b="1" dirty="0" err="1"/>
              <a:t>Venustraphobia</a:t>
            </a:r>
            <a:r>
              <a:rPr lang="en-US" dirty="0"/>
              <a:t> &lt;&lt;&lt;&gt;&gt;&gt; Fear of beautiful women</a:t>
            </a:r>
            <a:endParaRPr lang="en-ID" dirty="0"/>
          </a:p>
          <a:p>
            <a:r>
              <a:rPr lang="en-US" b="1" dirty="0"/>
              <a:t>Trypanophobia</a:t>
            </a:r>
            <a:r>
              <a:rPr lang="en-US" dirty="0"/>
              <a:t> &lt;&lt;&lt;&gt;&gt;&gt; Fear of needles or injections </a:t>
            </a:r>
            <a:endParaRPr lang="en-ID" dirty="0"/>
          </a:p>
          <a:p>
            <a:r>
              <a:rPr lang="en-US" b="1" dirty="0" err="1"/>
              <a:t>Tonitrophobia</a:t>
            </a:r>
            <a:r>
              <a:rPr lang="en-US" dirty="0"/>
              <a:t>	&lt;&lt;&lt;&gt;&gt;&gt; Fear of thunder</a:t>
            </a:r>
            <a:endParaRPr lang="en-ID" dirty="0"/>
          </a:p>
          <a:p>
            <a:r>
              <a:rPr lang="en-US" b="1" dirty="0"/>
              <a:t>Technophobia</a:t>
            </a:r>
            <a:r>
              <a:rPr lang="en-US" dirty="0"/>
              <a:t>	&lt;&lt;&lt;&gt;&gt;&gt; Fear of technology</a:t>
            </a:r>
            <a:endParaRPr lang="en-ID" dirty="0"/>
          </a:p>
        </p:txBody>
      </p:sp>
    </p:spTree>
    <p:extLst>
      <p:ext uri="{BB962C8B-B14F-4D97-AF65-F5344CB8AC3E}">
        <p14:creationId xmlns:p14="http://schemas.microsoft.com/office/powerpoint/2010/main" val="59119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5976664" cy="3024336"/>
          </a:xfrm>
        </p:spPr>
        <p:txBody>
          <a:bodyPr>
            <a:normAutofit/>
          </a:bodyPr>
          <a:lstStyle/>
          <a:p>
            <a:r>
              <a:rPr lang="en-US" b="1" dirty="0" err="1"/>
              <a:t>Tachophobia</a:t>
            </a:r>
            <a:r>
              <a:rPr lang="en-US" dirty="0"/>
              <a:t> &lt;&lt;&lt;&gt;&gt;&gt; Fear of speed</a:t>
            </a:r>
            <a:endParaRPr lang="en-ID" dirty="0"/>
          </a:p>
          <a:p>
            <a:r>
              <a:rPr lang="en-US" b="1" dirty="0" err="1"/>
              <a:t>Somniphobia</a:t>
            </a:r>
            <a:r>
              <a:rPr lang="en-US" dirty="0"/>
              <a:t> &lt;&lt;&lt;&gt;&gt;&gt; Fear of sleep</a:t>
            </a:r>
            <a:endParaRPr lang="en-ID" dirty="0"/>
          </a:p>
          <a:p>
            <a:r>
              <a:rPr lang="en-US" b="1" dirty="0" err="1"/>
              <a:t>Sociophobia</a:t>
            </a:r>
            <a:r>
              <a:rPr lang="en-US" dirty="0"/>
              <a:t> &lt;&lt;&lt;&gt;&gt;&gt; Fear of social evaluation</a:t>
            </a:r>
            <a:endParaRPr lang="en-ID" dirty="0"/>
          </a:p>
          <a:p>
            <a:r>
              <a:rPr lang="en-US" b="1" dirty="0" err="1"/>
              <a:t>Selenophobia</a:t>
            </a:r>
            <a:r>
              <a:rPr lang="en-US" dirty="0"/>
              <a:t> &lt;&lt;&lt;&gt;&gt;&gt; Fear of the moon</a:t>
            </a:r>
            <a:endParaRPr lang="en-ID" dirty="0"/>
          </a:p>
        </p:txBody>
      </p:sp>
    </p:spTree>
    <p:extLst>
      <p:ext uri="{BB962C8B-B14F-4D97-AF65-F5344CB8AC3E}">
        <p14:creationId xmlns:p14="http://schemas.microsoft.com/office/powerpoint/2010/main" val="3087512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491630"/>
            <a:ext cx="5904656" cy="3024336"/>
          </a:xfrm>
        </p:spPr>
        <p:txBody>
          <a:bodyPr>
            <a:normAutofit/>
          </a:bodyPr>
          <a:lstStyle/>
          <a:p>
            <a:r>
              <a:rPr lang="en-US" b="1" dirty="0" err="1"/>
              <a:t>Scolionophobia</a:t>
            </a:r>
            <a:r>
              <a:rPr lang="en-US" dirty="0"/>
              <a:t> &lt;&lt;&lt;&gt;&gt;&gt; Fear of school</a:t>
            </a:r>
            <a:endParaRPr lang="en-ID" dirty="0"/>
          </a:p>
          <a:p>
            <a:r>
              <a:rPr lang="en-US" b="1" dirty="0" err="1"/>
              <a:t>Samhainophobia</a:t>
            </a:r>
            <a:r>
              <a:rPr lang="en-US" dirty="0"/>
              <a:t> &lt;&lt;&lt;&gt;&gt;&gt; Fear of Halloween</a:t>
            </a:r>
            <a:endParaRPr lang="en-ID" dirty="0"/>
          </a:p>
          <a:p>
            <a:r>
              <a:rPr lang="en-US" b="1" dirty="0"/>
              <a:t>Pyrophobia</a:t>
            </a:r>
            <a:r>
              <a:rPr lang="en-US" dirty="0"/>
              <a:t> &lt;&lt;&lt;&gt;&gt;&gt; Fear of fire</a:t>
            </a:r>
            <a:endParaRPr lang="en-ID" dirty="0"/>
          </a:p>
          <a:p>
            <a:r>
              <a:rPr lang="en-US" b="1" dirty="0" err="1"/>
              <a:t>Pteromerhanophobia</a:t>
            </a:r>
            <a:r>
              <a:rPr lang="en-US" dirty="0"/>
              <a:t> &lt;&lt;&lt;&gt;&gt;&gt; Fear of flying</a:t>
            </a:r>
            <a:endParaRPr lang="en-ID" dirty="0"/>
          </a:p>
        </p:txBody>
      </p:sp>
    </p:spTree>
    <p:extLst>
      <p:ext uri="{BB962C8B-B14F-4D97-AF65-F5344CB8AC3E}">
        <p14:creationId xmlns:p14="http://schemas.microsoft.com/office/powerpoint/2010/main" val="384929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6192688" cy="3024336"/>
          </a:xfrm>
        </p:spPr>
        <p:txBody>
          <a:bodyPr>
            <a:normAutofit/>
          </a:bodyPr>
          <a:lstStyle/>
          <a:p>
            <a:r>
              <a:rPr lang="en-US" b="1" dirty="0" err="1"/>
              <a:t>Pteridophobia</a:t>
            </a:r>
            <a:r>
              <a:rPr lang="en-US" dirty="0"/>
              <a:t> &lt;&lt;&lt;&gt;&gt;&gt; Fear of ferns</a:t>
            </a:r>
            <a:endParaRPr lang="en-ID" dirty="0"/>
          </a:p>
          <a:p>
            <a:r>
              <a:rPr lang="en-US" b="1" dirty="0" err="1"/>
              <a:t>Porphyrophobia</a:t>
            </a:r>
            <a:r>
              <a:rPr lang="en-US" dirty="0"/>
              <a:t> &lt;&lt;&lt;&gt;&gt;&gt; Fear of the color purple</a:t>
            </a:r>
            <a:endParaRPr lang="en-ID" dirty="0"/>
          </a:p>
          <a:p>
            <a:r>
              <a:rPr lang="en-US" b="1" dirty="0"/>
              <a:t>Pogonophobia</a:t>
            </a:r>
            <a:r>
              <a:rPr lang="en-US" dirty="0"/>
              <a:t> &lt;&lt;&lt;&gt;&gt;&gt; Fear of beards</a:t>
            </a:r>
            <a:endParaRPr lang="en-ID" dirty="0"/>
          </a:p>
          <a:p>
            <a:r>
              <a:rPr lang="en-US" b="1" dirty="0" err="1"/>
              <a:t>Podophobia</a:t>
            </a:r>
            <a:r>
              <a:rPr lang="en-US" dirty="0"/>
              <a:t> &lt;&lt;&lt;&gt;&gt;&gt; Fear of feet</a:t>
            </a:r>
            <a:endParaRPr lang="en-ID" dirty="0"/>
          </a:p>
        </p:txBody>
      </p:sp>
    </p:spTree>
    <p:extLst>
      <p:ext uri="{BB962C8B-B14F-4D97-AF65-F5344CB8AC3E}">
        <p14:creationId xmlns:p14="http://schemas.microsoft.com/office/powerpoint/2010/main" val="400423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5256584" cy="3024336"/>
          </a:xfrm>
        </p:spPr>
        <p:txBody>
          <a:bodyPr>
            <a:normAutofit/>
          </a:bodyPr>
          <a:lstStyle/>
          <a:p>
            <a:r>
              <a:rPr lang="en-US" b="1" dirty="0"/>
              <a:t>Phobophobia</a:t>
            </a:r>
            <a:r>
              <a:rPr lang="en-US" dirty="0"/>
              <a:t> &lt;&lt;&lt;&gt;&gt;&gt; Fear of phobias</a:t>
            </a:r>
            <a:endParaRPr lang="en-ID" dirty="0"/>
          </a:p>
          <a:p>
            <a:r>
              <a:rPr lang="en-US" b="1" dirty="0"/>
              <a:t>Philophobia</a:t>
            </a:r>
            <a:r>
              <a:rPr lang="en-US" dirty="0"/>
              <a:t> &lt;&lt;&lt;&gt;&gt;&gt; Fear of love</a:t>
            </a:r>
            <a:endParaRPr lang="en-ID" dirty="0"/>
          </a:p>
          <a:p>
            <a:r>
              <a:rPr lang="en-US" b="1" dirty="0"/>
              <a:t>Pedophobia</a:t>
            </a:r>
            <a:r>
              <a:rPr lang="en-US" dirty="0"/>
              <a:t> &lt;&lt;&lt;&gt;&gt;&gt; Fear of children</a:t>
            </a:r>
            <a:endParaRPr lang="en-ID" dirty="0"/>
          </a:p>
          <a:p>
            <a:r>
              <a:rPr lang="en-US" b="1" dirty="0"/>
              <a:t>Pathophobia</a:t>
            </a:r>
            <a:r>
              <a:rPr lang="en-US" dirty="0"/>
              <a:t> &lt;&lt;&lt;&gt;&gt;&gt; Fear of disease</a:t>
            </a:r>
            <a:endParaRPr lang="en-ID" dirty="0"/>
          </a:p>
        </p:txBody>
      </p:sp>
    </p:spTree>
    <p:extLst>
      <p:ext uri="{BB962C8B-B14F-4D97-AF65-F5344CB8AC3E}">
        <p14:creationId xmlns:p14="http://schemas.microsoft.com/office/powerpoint/2010/main" val="7392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635646"/>
            <a:ext cx="5256584" cy="3024336"/>
          </a:xfrm>
        </p:spPr>
        <p:txBody>
          <a:bodyPr>
            <a:normAutofit/>
          </a:bodyPr>
          <a:lstStyle/>
          <a:p>
            <a:r>
              <a:rPr lang="en-US" b="1" dirty="0"/>
              <a:t>Papyrophobia</a:t>
            </a:r>
            <a:r>
              <a:rPr lang="en-US" dirty="0"/>
              <a:t> &lt;&lt;&lt;&gt;&gt;&gt; Fear of paper</a:t>
            </a:r>
            <a:endParaRPr lang="en-ID" dirty="0"/>
          </a:p>
          <a:p>
            <a:r>
              <a:rPr lang="en-US" b="1" dirty="0"/>
              <a:t>Ornithophobia</a:t>
            </a:r>
            <a:r>
              <a:rPr lang="en-US" dirty="0"/>
              <a:t> &lt;&lt;&lt;&gt;&gt;&gt; Fear of birds</a:t>
            </a:r>
            <a:endParaRPr lang="en-ID" dirty="0"/>
          </a:p>
          <a:p>
            <a:r>
              <a:rPr lang="en-US" b="1" dirty="0"/>
              <a:t>Ophidiophobia</a:t>
            </a:r>
            <a:r>
              <a:rPr lang="en-US" dirty="0"/>
              <a:t>	 &lt;&lt;&lt;&gt;&gt;&gt; Fear of snakes</a:t>
            </a:r>
            <a:endParaRPr lang="en-ID" dirty="0"/>
          </a:p>
          <a:p>
            <a:r>
              <a:rPr lang="en-US" b="1" dirty="0" err="1"/>
              <a:t>Ombrophobia</a:t>
            </a:r>
            <a:r>
              <a:rPr lang="en-US" dirty="0"/>
              <a:t> &lt;&lt;&lt;&gt;&gt;&gt; Fear of rain</a:t>
            </a:r>
            <a:endParaRPr lang="en-ID" dirty="0"/>
          </a:p>
        </p:txBody>
      </p:sp>
    </p:spTree>
    <p:extLst>
      <p:ext uri="{BB962C8B-B14F-4D97-AF65-F5344CB8AC3E}">
        <p14:creationId xmlns:p14="http://schemas.microsoft.com/office/powerpoint/2010/main" val="96815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347614"/>
            <a:ext cx="5760640" cy="3024336"/>
          </a:xfrm>
        </p:spPr>
        <p:txBody>
          <a:bodyPr>
            <a:normAutofit/>
          </a:bodyPr>
          <a:lstStyle/>
          <a:p>
            <a:r>
              <a:rPr lang="en-US" b="1" dirty="0"/>
              <a:t>Octophobia</a:t>
            </a:r>
            <a:r>
              <a:rPr lang="en-US" dirty="0"/>
              <a:t> &lt;&lt;&lt;&gt;&gt;&gt; Fear of the figure 8</a:t>
            </a:r>
            <a:endParaRPr lang="en-ID" dirty="0"/>
          </a:p>
          <a:p>
            <a:r>
              <a:rPr lang="en-US" b="1" dirty="0" err="1"/>
              <a:t>Obesophobia</a:t>
            </a:r>
            <a:r>
              <a:rPr lang="en-US" dirty="0"/>
              <a:t> &lt;&lt;&lt;&gt;&gt;&gt; Fear of gaining weight</a:t>
            </a:r>
            <a:endParaRPr lang="en-ID" dirty="0"/>
          </a:p>
          <a:p>
            <a:r>
              <a:rPr lang="en-US" b="1" dirty="0"/>
              <a:t>Nyctophobia</a:t>
            </a:r>
            <a:r>
              <a:rPr lang="en-US" dirty="0"/>
              <a:t> &lt;&lt;&lt;&gt;&gt;&gt; Fear of the dark</a:t>
            </a:r>
            <a:endParaRPr lang="en-ID" dirty="0"/>
          </a:p>
          <a:p>
            <a:r>
              <a:rPr lang="en-US" b="1" dirty="0" err="1"/>
              <a:t>Nosocomephobia</a:t>
            </a:r>
            <a:r>
              <a:rPr lang="en-US" dirty="0"/>
              <a:t> &lt;&lt;&lt;&gt;&gt;&gt; Fear of hospitals</a:t>
            </a:r>
            <a:endParaRPr lang="en-ID" dirty="0"/>
          </a:p>
        </p:txBody>
      </p:sp>
    </p:spTree>
    <p:extLst>
      <p:ext uri="{BB962C8B-B14F-4D97-AF65-F5344CB8AC3E}">
        <p14:creationId xmlns:p14="http://schemas.microsoft.com/office/powerpoint/2010/main" val="134129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683568" y="1419622"/>
            <a:ext cx="6408712" cy="3024336"/>
          </a:xfrm>
        </p:spPr>
        <p:txBody>
          <a:bodyPr>
            <a:normAutofit/>
          </a:bodyPr>
          <a:lstStyle/>
          <a:p>
            <a:r>
              <a:rPr lang="en-US" b="1" dirty="0"/>
              <a:t>Noctiphobia</a:t>
            </a:r>
            <a:r>
              <a:rPr lang="en-US" dirty="0"/>
              <a:t> &lt;&lt;&lt;&gt;&gt;&gt; Fear of the night</a:t>
            </a:r>
            <a:endParaRPr lang="en-ID" dirty="0"/>
          </a:p>
          <a:p>
            <a:r>
              <a:rPr lang="en-US" b="1" dirty="0"/>
              <a:t>Necrophobia</a:t>
            </a:r>
            <a:r>
              <a:rPr lang="en-US" dirty="0"/>
              <a:t> &lt;&lt;&lt;&gt;&gt;&gt; Fear of death or dead things</a:t>
            </a:r>
            <a:endParaRPr lang="en-ID" dirty="0"/>
          </a:p>
          <a:p>
            <a:r>
              <a:rPr lang="en-US" b="1" dirty="0"/>
              <a:t>Mysophobia</a:t>
            </a:r>
            <a:r>
              <a:rPr lang="en-US" dirty="0"/>
              <a:t> &lt;&lt;&lt;&gt;&gt;&gt; Fear of dirt and germs</a:t>
            </a:r>
            <a:endParaRPr lang="en-ID" dirty="0"/>
          </a:p>
          <a:p>
            <a:r>
              <a:rPr lang="en-US" b="1" dirty="0"/>
              <a:t>Microphobia</a:t>
            </a:r>
            <a:r>
              <a:rPr lang="en-US" dirty="0"/>
              <a:t> &lt;&lt;&lt;&gt;&gt;&gt; Fear of small things</a:t>
            </a:r>
            <a:endParaRPr lang="en-ID" dirty="0"/>
          </a:p>
        </p:txBody>
      </p:sp>
    </p:spTree>
    <p:extLst>
      <p:ext uri="{BB962C8B-B14F-4D97-AF65-F5344CB8AC3E}">
        <p14:creationId xmlns:p14="http://schemas.microsoft.com/office/powerpoint/2010/main" val="214302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635646"/>
            <a:ext cx="3528392" cy="2088232"/>
          </a:xfrm>
        </p:spPr>
        <p:txBody>
          <a:bodyPr>
            <a:normAutofit/>
          </a:bodyPr>
          <a:lstStyle/>
          <a:p>
            <a:pPr algn="ctr"/>
            <a:r>
              <a:rPr lang="en-US" dirty="0"/>
              <a:t>Meaning fear or horror, the Greek word "</a:t>
            </a:r>
            <a:r>
              <a:rPr lang="en-US" dirty="0" err="1"/>
              <a:t>phobos</a:t>
            </a:r>
            <a:r>
              <a:rPr lang="en-US" dirty="0"/>
              <a:t>" is where the word phobia comes from. </a:t>
            </a:r>
            <a:endParaRPr lang="en-ID" dirty="0"/>
          </a:p>
        </p:txBody>
      </p:sp>
    </p:spTree>
    <p:extLst>
      <p:ext uri="{BB962C8B-B14F-4D97-AF65-F5344CB8AC3E}">
        <p14:creationId xmlns:p14="http://schemas.microsoft.com/office/powerpoint/2010/main" val="213247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19622"/>
            <a:ext cx="5976664" cy="3024336"/>
          </a:xfrm>
        </p:spPr>
        <p:txBody>
          <a:bodyPr>
            <a:normAutofit/>
          </a:bodyPr>
          <a:lstStyle/>
          <a:p>
            <a:r>
              <a:rPr lang="en-US" b="1" dirty="0" err="1"/>
              <a:t>Melanophobia</a:t>
            </a:r>
            <a:r>
              <a:rPr lang="en-US" dirty="0"/>
              <a:t> &lt;&lt;&lt;&gt;&gt;&gt; Fear of the color black</a:t>
            </a:r>
            <a:endParaRPr lang="en-ID" dirty="0"/>
          </a:p>
          <a:p>
            <a:r>
              <a:rPr lang="en-US" b="1" dirty="0" err="1"/>
              <a:t>Megalophobia</a:t>
            </a:r>
            <a:r>
              <a:rPr lang="en-US" dirty="0"/>
              <a:t>	&lt;&lt;&lt;&gt;&gt;&gt; Fear of large things</a:t>
            </a:r>
            <a:endParaRPr lang="en-ID" dirty="0"/>
          </a:p>
          <a:p>
            <a:r>
              <a:rPr lang="en-US" b="1" dirty="0"/>
              <a:t>Mageirocophobia</a:t>
            </a:r>
            <a:r>
              <a:rPr lang="en-US" dirty="0"/>
              <a:t> &lt;&lt;&lt;&gt;&gt;&gt; Fear of cooking</a:t>
            </a:r>
            <a:endParaRPr lang="en-ID" dirty="0"/>
          </a:p>
          <a:p>
            <a:r>
              <a:rPr lang="en-US" b="1" dirty="0" err="1"/>
              <a:t>Latrophobia</a:t>
            </a:r>
            <a:r>
              <a:rPr lang="en-US" dirty="0"/>
              <a:t> &lt;&lt;&lt;&gt;&gt;&gt; Fear of doctors</a:t>
            </a:r>
            <a:endParaRPr lang="en-ID" dirty="0"/>
          </a:p>
        </p:txBody>
      </p:sp>
    </p:spTree>
    <p:extLst>
      <p:ext uri="{BB962C8B-B14F-4D97-AF65-F5344CB8AC3E}">
        <p14:creationId xmlns:p14="http://schemas.microsoft.com/office/powerpoint/2010/main" val="188577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75606"/>
            <a:ext cx="5976664" cy="3024336"/>
          </a:xfrm>
        </p:spPr>
        <p:txBody>
          <a:bodyPr>
            <a:normAutofit/>
          </a:bodyPr>
          <a:lstStyle/>
          <a:p>
            <a:r>
              <a:rPr lang="en-US" b="1" dirty="0" err="1"/>
              <a:t>Lockiophobia</a:t>
            </a:r>
            <a:r>
              <a:rPr lang="en-US" dirty="0"/>
              <a:t> &lt;&lt;&lt;&gt;&gt;&gt; Fear of childbirth</a:t>
            </a:r>
            <a:endParaRPr lang="en-ID" dirty="0"/>
          </a:p>
          <a:p>
            <a:r>
              <a:rPr lang="en-US" b="1" dirty="0" err="1"/>
              <a:t>Lilapsophobia</a:t>
            </a:r>
            <a:r>
              <a:rPr lang="en-US" dirty="0"/>
              <a:t>	&lt;&lt;&lt;&gt;&gt;&gt; Fear of hurricanes and tornadoes  </a:t>
            </a:r>
            <a:endParaRPr lang="en-ID" dirty="0"/>
          </a:p>
          <a:p>
            <a:r>
              <a:rPr lang="en-US" b="1" dirty="0" err="1"/>
              <a:t>Leukophobia</a:t>
            </a:r>
            <a:r>
              <a:rPr lang="en-US" dirty="0"/>
              <a:t> &lt;&lt;&lt;&gt;&gt;&gt; Fear of the color white</a:t>
            </a:r>
            <a:endParaRPr lang="en-ID" dirty="0"/>
          </a:p>
          <a:p>
            <a:r>
              <a:rPr lang="en-US" b="1" dirty="0" err="1"/>
              <a:t>Koinoniphobia</a:t>
            </a:r>
            <a:r>
              <a:rPr lang="en-US" dirty="0"/>
              <a:t> &lt;&lt;&lt;&gt;&gt;&gt; Fear of rooms full of people</a:t>
            </a:r>
            <a:endParaRPr lang="en-ID" dirty="0"/>
          </a:p>
        </p:txBody>
      </p:sp>
    </p:spTree>
    <p:extLst>
      <p:ext uri="{BB962C8B-B14F-4D97-AF65-F5344CB8AC3E}">
        <p14:creationId xmlns:p14="http://schemas.microsoft.com/office/powerpoint/2010/main" val="298087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19622"/>
            <a:ext cx="5256584" cy="3024336"/>
          </a:xfrm>
        </p:spPr>
        <p:txBody>
          <a:bodyPr>
            <a:normAutofit/>
          </a:bodyPr>
          <a:lstStyle/>
          <a:p>
            <a:r>
              <a:rPr lang="en-US" b="1" dirty="0" err="1"/>
              <a:t>Insectophobia</a:t>
            </a:r>
            <a:r>
              <a:rPr lang="en-US" dirty="0"/>
              <a:t> &lt;&lt;&lt;&gt;&gt;&gt; Fear of insects</a:t>
            </a:r>
            <a:endParaRPr lang="en-ID" dirty="0"/>
          </a:p>
          <a:p>
            <a:r>
              <a:rPr lang="en-US" b="1" dirty="0"/>
              <a:t>Hypochondria</a:t>
            </a:r>
            <a:r>
              <a:rPr lang="en-US" dirty="0"/>
              <a:t> 	&lt;&lt;&lt;&gt;&gt;&gt; Fear of illness</a:t>
            </a:r>
            <a:endParaRPr lang="en-ID" dirty="0"/>
          </a:p>
          <a:p>
            <a:r>
              <a:rPr lang="en-US" b="1" dirty="0"/>
              <a:t>Hydrophobia</a:t>
            </a:r>
            <a:r>
              <a:rPr lang="en-US" dirty="0"/>
              <a:t> &lt;&lt;&lt;&gt;&gt;&gt; Fear of water</a:t>
            </a:r>
            <a:endParaRPr lang="en-ID" dirty="0"/>
          </a:p>
          <a:p>
            <a:r>
              <a:rPr lang="en-US" b="1" dirty="0"/>
              <a:t>Herpetophobia</a:t>
            </a:r>
            <a:r>
              <a:rPr lang="en-US" dirty="0"/>
              <a:t> &lt;&lt;&lt;&gt;&gt;&gt; Fear of reptiles</a:t>
            </a:r>
            <a:endParaRPr lang="en-ID" dirty="0"/>
          </a:p>
        </p:txBody>
      </p:sp>
    </p:spTree>
    <p:extLst>
      <p:ext uri="{BB962C8B-B14F-4D97-AF65-F5344CB8AC3E}">
        <p14:creationId xmlns:p14="http://schemas.microsoft.com/office/powerpoint/2010/main" val="259139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6120680" cy="3024336"/>
          </a:xfrm>
        </p:spPr>
        <p:txBody>
          <a:bodyPr>
            <a:normAutofit/>
          </a:bodyPr>
          <a:lstStyle/>
          <a:p>
            <a:r>
              <a:rPr lang="en-US" b="1" dirty="0"/>
              <a:t>Hemophobia</a:t>
            </a:r>
            <a:r>
              <a:rPr lang="en-US" dirty="0"/>
              <a:t> &lt;&lt;&lt;&gt;&gt;&gt; Fear of blood</a:t>
            </a:r>
            <a:endParaRPr lang="en-ID" dirty="0"/>
          </a:p>
          <a:p>
            <a:r>
              <a:rPr lang="en-US" b="1" dirty="0"/>
              <a:t>Heliophobia</a:t>
            </a:r>
            <a:r>
              <a:rPr lang="en-US" dirty="0"/>
              <a:t> &lt;&lt;&lt;&gt;&gt;&gt; Fear of the sun</a:t>
            </a:r>
            <a:endParaRPr lang="en-ID" dirty="0"/>
          </a:p>
          <a:p>
            <a:r>
              <a:rPr lang="en-US" b="1" dirty="0"/>
              <a:t>Gynophobia</a:t>
            </a:r>
            <a:r>
              <a:rPr lang="en-US" dirty="0"/>
              <a:t> &lt;&lt;&lt;&gt;&gt;&gt; Fear of women</a:t>
            </a:r>
            <a:endParaRPr lang="en-ID" dirty="0"/>
          </a:p>
          <a:p>
            <a:r>
              <a:rPr lang="en-US" b="1" dirty="0" err="1"/>
              <a:t>Glossophobia</a:t>
            </a:r>
            <a:r>
              <a:rPr lang="en-US" dirty="0"/>
              <a:t> &lt;&lt;&lt;&gt;&gt;&gt; Fear of speaking in public</a:t>
            </a:r>
            <a:endParaRPr lang="en-ID" dirty="0"/>
          </a:p>
        </p:txBody>
      </p:sp>
    </p:spTree>
    <p:extLst>
      <p:ext uri="{BB962C8B-B14F-4D97-AF65-F5344CB8AC3E}">
        <p14:creationId xmlns:p14="http://schemas.microsoft.com/office/powerpoint/2010/main" val="259641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5256584" cy="3024336"/>
          </a:xfrm>
        </p:spPr>
        <p:txBody>
          <a:bodyPr>
            <a:normAutofit/>
          </a:bodyPr>
          <a:lstStyle/>
          <a:p>
            <a:r>
              <a:rPr lang="en-US" b="1" dirty="0"/>
              <a:t>Genuphobia</a:t>
            </a:r>
            <a:r>
              <a:rPr lang="en-US" dirty="0"/>
              <a:t> &lt;&lt;&lt;&gt;&gt;&gt; Fear of knees</a:t>
            </a:r>
            <a:endParaRPr lang="en-ID" dirty="0"/>
          </a:p>
          <a:p>
            <a:r>
              <a:rPr lang="en-US" b="1" dirty="0"/>
              <a:t>Gamophobia</a:t>
            </a:r>
            <a:r>
              <a:rPr lang="en-US" dirty="0"/>
              <a:t> &lt;&lt;&lt;&gt;&gt;&gt; Fear of marriage</a:t>
            </a:r>
            <a:endParaRPr lang="en-ID" dirty="0"/>
          </a:p>
          <a:p>
            <a:r>
              <a:rPr lang="en-US" b="1" dirty="0" err="1"/>
              <a:t>Equinophobia</a:t>
            </a:r>
            <a:r>
              <a:rPr lang="en-US" dirty="0"/>
              <a:t> &lt;&lt;&lt;&gt;&gt;&gt; Fear of horses</a:t>
            </a:r>
            <a:endParaRPr lang="en-ID" dirty="0"/>
          </a:p>
          <a:p>
            <a:r>
              <a:rPr lang="en-US" b="1" dirty="0"/>
              <a:t>Ephebiphobia</a:t>
            </a:r>
            <a:r>
              <a:rPr lang="en-US" dirty="0"/>
              <a:t> &lt;&lt;&lt;&gt;&gt;&gt; Fear of teenagers</a:t>
            </a:r>
            <a:endParaRPr lang="en-ID" dirty="0"/>
          </a:p>
        </p:txBody>
      </p:sp>
    </p:spTree>
    <p:extLst>
      <p:ext uri="{BB962C8B-B14F-4D97-AF65-F5344CB8AC3E}">
        <p14:creationId xmlns:p14="http://schemas.microsoft.com/office/powerpoint/2010/main" val="325737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5832648" cy="3024336"/>
          </a:xfrm>
        </p:spPr>
        <p:txBody>
          <a:bodyPr>
            <a:normAutofit/>
          </a:bodyPr>
          <a:lstStyle/>
          <a:p>
            <a:r>
              <a:rPr lang="en-US" b="1" dirty="0"/>
              <a:t>Entomophobia</a:t>
            </a:r>
            <a:r>
              <a:rPr lang="en-US" dirty="0"/>
              <a:t>	 &lt;&lt;&lt;&gt;&gt;&gt; Fear of insects</a:t>
            </a:r>
            <a:endParaRPr lang="en-ID" dirty="0"/>
          </a:p>
          <a:p>
            <a:r>
              <a:rPr lang="en-US" b="1" dirty="0" err="1"/>
              <a:t>Elurophobia</a:t>
            </a:r>
            <a:r>
              <a:rPr lang="en-US" dirty="0"/>
              <a:t> &lt;&lt;&lt;&gt;&gt;&gt; Fear of cats</a:t>
            </a:r>
            <a:endParaRPr lang="en-ID" dirty="0"/>
          </a:p>
          <a:p>
            <a:r>
              <a:rPr lang="en-US" b="1" dirty="0"/>
              <a:t>Ecophobia</a:t>
            </a:r>
            <a:r>
              <a:rPr lang="en-US" dirty="0"/>
              <a:t> &lt;&lt;&lt;&gt;&gt;&gt; Fear of the home</a:t>
            </a:r>
            <a:endParaRPr lang="en-ID" dirty="0"/>
          </a:p>
          <a:p>
            <a:r>
              <a:rPr lang="en-US" b="1" dirty="0" err="1"/>
              <a:t>Dystychiphobia</a:t>
            </a:r>
            <a:r>
              <a:rPr lang="en-US" dirty="0"/>
              <a:t> &lt;&lt;&lt;&gt;&gt;&gt; Fear of accidents</a:t>
            </a:r>
            <a:endParaRPr lang="en-ID" dirty="0"/>
          </a:p>
        </p:txBody>
      </p:sp>
    </p:spTree>
    <p:extLst>
      <p:ext uri="{BB962C8B-B14F-4D97-AF65-F5344CB8AC3E}">
        <p14:creationId xmlns:p14="http://schemas.microsoft.com/office/powerpoint/2010/main" val="86002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5256584" cy="3024336"/>
          </a:xfrm>
        </p:spPr>
        <p:txBody>
          <a:bodyPr>
            <a:normAutofit/>
          </a:bodyPr>
          <a:lstStyle/>
          <a:p>
            <a:r>
              <a:rPr lang="en-US" b="1" dirty="0" err="1"/>
              <a:t>Domatophobia</a:t>
            </a:r>
            <a:r>
              <a:rPr lang="en-US" dirty="0"/>
              <a:t>	 &lt;&lt;&lt;&gt;&gt;&gt; Fear of houses</a:t>
            </a:r>
            <a:endParaRPr lang="en-ID" dirty="0"/>
          </a:p>
          <a:p>
            <a:r>
              <a:rPr lang="en-US" b="1" dirty="0" err="1"/>
              <a:t>Dentophobia</a:t>
            </a:r>
            <a:r>
              <a:rPr lang="en-US" dirty="0"/>
              <a:t> &lt;&lt;&lt;&gt;&gt;&gt; Fear of dentists</a:t>
            </a:r>
            <a:endParaRPr lang="en-ID" dirty="0"/>
          </a:p>
          <a:p>
            <a:r>
              <a:rPr lang="en-US" b="1" dirty="0" err="1"/>
              <a:t>Dendrophobia</a:t>
            </a:r>
            <a:r>
              <a:rPr lang="en-US" dirty="0"/>
              <a:t> &lt;&lt;&lt;&gt;&gt;&gt; Fear of trees</a:t>
            </a:r>
            <a:endParaRPr lang="en-ID" dirty="0"/>
          </a:p>
          <a:p>
            <a:r>
              <a:rPr lang="en-US" b="1" dirty="0"/>
              <a:t>Cynophobia</a:t>
            </a:r>
            <a:r>
              <a:rPr lang="en-US" dirty="0"/>
              <a:t> &lt;&lt;&lt;&gt;&gt;&gt; Fear of dogs</a:t>
            </a:r>
            <a:endParaRPr lang="en-ID" dirty="0"/>
          </a:p>
        </p:txBody>
      </p:sp>
    </p:spTree>
    <p:extLst>
      <p:ext uri="{BB962C8B-B14F-4D97-AF65-F5344CB8AC3E}">
        <p14:creationId xmlns:p14="http://schemas.microsoft.com/office/powerpoint/2010/main" val="237496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635646"/>
            <a:ext cx="6264696" cy="3024336"/>
          </a:xfrm>
        </p:spPr>
        <p:txBody>
          <a:bodyPr>
            <a:normAutofit/>
          </a:bodyPr>
          <a:lstStyle/>
          <a:p>
            <a:r>
              <a:rPr lang="en-US" b="1" dirty="0"/>
              <a:t>Cyberphobia</a:t>
            </a:r>
            <a:r>
              <a:rPr lang="en-US" dirty="0"/>
              <a:t> &lt;&lt;&lt;&gt;&gt;&gt; Fear of computers</a:t>
            </a:r>
            <a:endParaRPr lang="en-ID" dirty="0"/>
          </a:p>
          <a:p>
            <a:r>
              <a:rPr lang="en-US" b="1" dirty="0"/>
              <a:t>Coulrophobia</a:t>
            </a:r>
            <a:r>
              <a:rPr lang="en-US" dirty="0"/>
              <a:t> &lt;&lt;&lt;&gt;&gt;&gt; Fear of clowns</a:t>
            </a:r>
            <a:endParaRPr lang="en-ID" dirty="0"/>
          </a:p>
          <a:p>
            <a:r>
              <a:rPr lang="en-US" b="1" dirty="0"/>
              <a:t>Claustrophobia</a:t>
            </a:r>
            <a:r>
              <a:rPr lang="en-US" dirty="0"/>
              <a:t> &lt;&lt;&lt;&gt;&gt;&gt; Fear of confined spaces</a:t>
            </a:r>
            <a:endParaRPr lang="en-ID" dirty="0"/>
          </a:p>
          <a:p>
            <a:r>
              <a:rPr lang="en-US" b="1" dirty="0" err="1"/>
              <a:t>Chronomentrophobia</a:t>
            </a:r>
            <a:r>
              <a:rPr lang="en-US" dirty="0"/>
              <a:t> &lt;&lt;&lt;&gt;&gt;&gt; Fear of clocks</a:t>
            </a:r>
            <a:endParaRPr lang="en-ID" dirty="0"/>
          </a:p>
        </p:txBody>
      </p:sp>
    </p:spTree>
    <p:extLst>
      <p:ext uri="{BB962C8B-B14F-4D97-AF65-F5344CB8AC3E}">
        <p14:creationId xmlns:p14="http://schemas.microsoft.com/office/powerpoint/2010/main" val="317750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6120680" cy="3024336"/>
          </a:xfrm>
        </p:spPr>
        <p:txBody>
          <a:bodyPr>
            <a:normAutofit/>
          </a:bodyPr>
          <a:lstStyle/>
          <a:p>
            <a:r>
              <a:rPr lang="en-US" b="1" dirty="0"/>
              <a:t>Chromophobia</a:t>
            </a:r>
            <a:r>
              <a:rPr lang="en-US" dirty="0"/>
              <a:t> &lt;&lt;&lt;&gt;&gt;&gt; Fear of colors</a:t>
            </a:r>
            <a:endParaRPr lang="en-ID" dirty="0"/>
          </a:p>
          <a:p>
            <a:r>
              <a:rPr lang="en-US" b="1" dirty="0" err="1"/>
              <a:t>Chionophobia</a:t>
            </a:r>
            <a:r>
              <a:rPr lang="en-US" dirty="0"/>
              <a:t>	&lt;&lt;&lt;&gt;&gt;&gt; Fear of snow</a:t>
            </a:r>
            <a:endParaRPr lang="en-ID" dirty="0"/>
          </a:p>
          <a:p>
            <a:r>
              <a:rPr lang="en-US" b="1" dirty="0"/>
              <a:t>Catoptrophobia</a:t>
            </a:r>
            <a:r>
              <a:rPr lang="en-US" dirty="0"/>
              <a:t> &lt;&lt;&lt;&gt;&gt;&gt; Fear of mirrors</a:t>
            </a:r>
            <a:endParaRPr lang="en-ID" dirty="0"/>
          </a:p>
          <a:p>
            <a:r>
              <a:rPr lang="en-US" b="1" dirty="0"/>
              <a:t>Catagelophobia</a:t>
            </a:r>
            <a:r>
              <a:rPr lang="en-US" dirty="0"/>
              <a:t> &lt;&lt;&lt;&gt;&gt;&gt; Fear of being ridiculed</a:t>
            </a:r>
            <a:endParaRPr lang="en-ID" dirty="0"/>
          </a:p>
        </p:txBody>
      </p:sp>
    </p:spTree>
    <p:extLst>
      <p:ext uri="{BB962C8B-B14F-4D97-AF65-F5344CB8AC3E}">
        <p14:creationId xmlns:p14="http://schemas.microsoft.com/office/powerpoint/2010/main" val="235773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563638"/>
            <a:ext cx="6048672" cy="3024336"/>
          </a:xfrm>
        </p:spPr>
        <p:txBody>
          <a:bodyPr>
            <a:normAutofit/>
          </a:bodyPr>
          <a:lstStyle/>
          <a:p>
            <a:r>
              <a:rPr lang="en-US" b="1" dirty="0"/>
              <a:t>Cacophobia</a:t>
            </a:r>
            <a:r>
              <a:rPr lang="en-US" dirty="0"/>
              <a:t> &lt;&lt;&lt;&gt;&gt;&gt; Fear of ugliness</a:t>
            </a:r>
            <a:endParaRPr lang="en-ID" dirty="0"/>
          </a:p>
          <a:p>
            <a:r>
              <a:rPr lang="en-US" b="1" dirty="0"/>
              <a:t>Botanophobia</a:t>
            </a:r>
            <a:r>
              <a:rPr lang="en-US" dirty="0"/>
              <a:t> &lt;&lt;&lt;&gt;&gt;&gt; Fear of plants </a:t>
            </a:r>
            <a:endParaRPr lang="en-ID" dirty="0"/>
          </a:p>
          <a:p>
            <a:r>
              <a:rPr lang="en-US" b="1" dirty="0"/>
              <a:t>Bibliophobia</a:t>
            </a:r>
            <a:r>
              <a:rPr lang="en-US" dirty="0"/>
              <a:t> &lt;&lt;&lt;&gt;&gt;&gt; Fear of books</a:t>
            </a:r>
            <a:endParaRPr lang="en-ID" dirty="0"/>
          </a:p>
          <a:p>
            <a:r>
              <a:rPr lang="en-US" b="1" dirty="0"/>
              <a:t>Belonephobia</a:t>
            </a:r>
            <a:r>
              <a:rPr lang="en-US" dirty="0"/>
              <a:t> &lt;&lt;&lt;&gt;&gt;&gt; Fear of pins and needles</a:t>
            </a:r>
            <a:endParaRPr lang="en-ID" dirty="0"/>
          </a:p>
        </p:txBody>
      </p:sp>
    </p:spTree>
    <p:extLst>
      <p:ext uri="{BB962C8B-B14F-4D97-AF65-F5344CB8AC3E}">
        <p14:creationId xmlns:p14="http://schemas.microsoft.com/office/powerpoint/2010/main" val="393692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4968552" cy="2736304"/>
          </a:xfrm>
        </p:spPr>
        <p:txBody>
          <a:bodyPr>
            <a:normAutofit/>
          </a:bodyPr>
          <a:lstStyle/>
          <a:p>
            <a:pPr algn="ctr"/>
            <a:r>
              <a:rPr lang="en-US" dirty="0"/>
              <a:t>There are certain situations and objects attributed to specific phobias and phobias can be further explicitly described to be an unrealistic, intense, and persistent fear of a particular situation or an object. </a:t>
            </a:r>
            <a:endParaRPr lang="en-ID" dirty="0"/>
          </a:p>
        </p:txBody>
      </p:sp>
    </p:spTree>
    <p:extLst>
      <p:ext uri="{BB962C8B-B14F-4D97-AF65-F5344CB8AC3E}">
        <p14:creationId xmlns:p14="http://schemas.microsoft.com/office/powerpoint/2010/main" val="60909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19622"/>
            <a:ext cx="6192688" cy="3024336"/>
          </a:xfrm>
        </p:spPr>
        <p:txBody>
          <a:bodyPr>
            <a:normAutofit/>
          </a:bodyPr>
          <a:lstStyle/>
          <a:p>
            <a:r>
              <a:rPr lang="en-US" b="1" dirty="0"/>
              <a:t>Batrachophobia</a:t>
            </a:r>
            <a:r>
              <a:rPr lang="en-US" dirty="0"/>
              <a:t> &lt;&lt;&lt;&gt;&gt;&gt; Fear of amphibians</a:t>
            </a:r>
            <a:endParaRPr lang="en-ID" dirty="0"/>
          </a:p>
          <a:p>
            <a:r>
              <a:rPr lang="en-US" b="1" dirty="0" err="1"/>
              <a:t>Bathmophobia</a:t>
            </a:r>
            <a:r>
              <a:rPr lang="en-US" dirty="0"/>
              <a:t>	 &lt;&lt;&lt;&gt;&gt;&gt; Fear of stairs or steep slopes</a:t>
            </a:r>
            <a:endParaRPr lang="en-ID" dirty="0"/>
          </a:p>
          <a:p>
            <a:r>
              <a:rPr lang="en-US" b="1" dirty="0" err="1"/>
              <a:t>Barophobia</a:t>
            </a:r>
            <a:r>
              <a:rPr lang="en-US" dirty="0"/>
              <a:t> &lt;&lt;&lt;&gt;&gt;&gt; Fear of gravity</a:t>
            </a:r>
            <a:endParaRPr lang="en-ID" dirty="0"/>
          </a:p>
          <a:p>
            <a:r>
              <a:rPr lang="en-US" b="1" dirty="0"/>
              <a:t>Bacteriophobia</a:t>
            </a:r>
            <a:r>
              <a:rPr lang="en-US" dirty="0"/>
              <a:t> &lt;&lt;&lt;&gt;&gt;&gt; Fear of bacteria</a:t>
            </a:r>
            <a:endParaRPr lang="en-ID" dirty="0"/>
          </a:p>
        </p:txBody>
      </p:sp>
    </p:spTree>
    <p:extLst>
      <p:ext uri="{BB962C8B-B14F-4D97-AF65-F5344CB8AC3E}">
        <p14:creationId xmlns:p14="http://schemas.microsoft.com/office/powerpoint/2010/main" val="65678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91630"/>
            <a:ext cx="6048672" cy="3024336"/>
          </a:xfrm>
        </p:spPr>
        <p:txBody>
          <a:bodyPr>
            <a:normAutofit/>
          </a:bodyPr>
          <a:lstStyle/>
          <a:p>
            <a:r>
              <a:rPr lang="en-US" b="1" dirty="0"/>
              <a:t>Autophobia</a:t>
            </a:r>
            <a:r>
              <a:rPr lang="en-US" dirty="0"/>
              <a:t> &lt;&lt;&lt;&gt;&gt;&gt; Fear of being alone</a:t>
            </a:r>
            <a:endParaRPr lang="en-ID" dirty="0"/>
          </a:p>
          <a:p>
            <a:r>
              <a:rPr lang="en-US" b="1" dirty="0" err="1"/>
              <a:t>Atychiphobia</a:t>
            </a:r>
            <a:r>
              <a:rPr lang="en-US" dirty="0"/>
              <a:t> &lt;&lt;&lt;&gt;&gt;&gt; Fear of failure</a:t>
            </a:r>
            <a:endParaRPr lang="en-ID" dirty="0"/>
          </a:p>
          <a:p>
            <a:r>
              <a:rPr lang="en-US" b="1" dirty="0"/>
              <a:t>Atelophobia</a:t>
            </a:r>
            <a:r>
              <a:rPr lang="en-US" dirty="0"/>
              <a:t> &lt;&lt;&lt;&gt;&gt;&gt; Fear of imperfection</a:t>
            </a:r>
            <a:endParaRPr lang="en-ID" dirty="0"/>
          </a:p>
          <a:p>
            <a:r>
              <a:rPr lang="en-US" b="1" dirty="0" err="1"/>
              <a:t>Ataxophobia</a:t>
            </a:r>
            <a:r>
              <a:rPr lang="en-US" dirty="0"/>
              <a:t> &lt;&lt;&lt;&gt;&gt;&gt; Fear of disorder or untidiness</a:t>
            </a:r>
            <a:endParaRPr lang="en-ID" dirty="0"/>
          </a:p>
        </p:txBody>
      </p:sp>
    </p:spTree>
    <p:extLst>
      <p:ext uri="{BB962C8B-B14F-4D97-AF65-F5344CB8AC3E}">
        <p14:creationId xmlns:p14="http://schemas.microsoft.com/office/powerpoint/2010/main" val="173505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419622"/>
            <a:ext cx="6480720" cy="3024336"/>
          </a:xfrm>
        </p:spPr>
        <p:txBody>
          <a:bodyPr>
            <a:normAutofit/>
          </a:bodyPr>
          <a:lstStyle/>
          <a:p>
            <a:r>
              <a:rPr lang="en-US" b="1" dirty="0"/>
              <a:t>Astraphobia</a:t>
            </a:r>
            <a:r>
              <a:rPr lang="en-US" dirty="0"/>
              <a:t> &lt;&lt;&lt;&gt;&gt;&gt; Fear of thunder and lightning</a:t>
            </a:r>
            <a:endParaRPr lang="en-ID" dirty="0"/>
          </a:p>
          <a:p>
            <a:r>
              <a:rPr lang="en-US" b="1" dirty="0" err="1"/>
              <a:t>Arithmophobia</a:t>
            </a:r>
            <a:r>
              <a:rPr lang="en-US" dirty="0"/>
              <a:t> &lt;&lt;&lt;&gt;&gt;&gt; Fear of numbers</a:t>
            </a:r>
            <a:endParaRPr lang="en-ID" dirty="0"/>
          </a:p>
          <a:p>
            <a:r>
              <a:rPr lang="en-US" b="1" dirty="0"/>
              <a:t>Arachnophobia</a:t>
            </a:r>
            <a:r>
              <a:rPr lang="en-US" dirty="0"/>
              <a:t> &lt;&lt;&lt;&gt;&gt;&gt; Fear of spiders</a:t>
            </a:r>
            <a:endParaRPr lang="en-ID" dirty="0"/>
          </a:p>
          <a:p>
            <a:r>
              <a:rPr lang="en-US" b="1" dirty="0" err="1"/>
              <a:t>Aphenphosmphobia</a:t>
            </a:r>
            <a:r>
              <a:rPr lang="en-US" dirty="0"/>
              <a:t> &lt;&lt;&lt;&gt;&gt;&gt; Fear of being touched</a:t>
            </a:r>
            <a:endParaRPr lang="en-ID" dirty="0"/>
          </a:p>
        </p:txBody>
      </p:sp>
    </p:spTree>
    <p:extLst>
      <p:ext uri="{BB962C8B-B14F-4D97-AF65-F5344CB8AC3E}">
        <p14:creationId xmlns:p14="http://schemas.microsoft.com/office/powerpoint/2010/main" val="296755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03598"/>
            <a:ext cx="6120680" cy="3024336"/>
          </a:xfrm>
        </p:spPr>
        <p:txBody>
          <a:bodyPr>
            <a:normAutofit/>
          </a:bodyPr>
          <a:lstStyle/>
          <a:p>
            <a:r>
              <a:rPr lang="en-US" b="1" dirty="0"/>
              <a:t>Anthropophobia</a:t>
            </a:r>
            <a:r>
              <a:rPr lang="en-US" dirty="0"/>
              <a:t> &lt;&lt;&lt;&gt;&gt;&gt; Fear of people or society</a:t>
            </a:r>
            <a:endParaRPr lang="en-ID" dirty="0"/>
          </a:p>
          <a:p>
            <a:r>
              <a:rPr lang="en-US" b="1" dirty="0" err="1"/>
              <a:t>Anthophobia</a:t>
            </a:r>
            <a:r>
              <a:rPr lang="en-US" dirty="0"/>
              <a:t> &lt;&lt;&lt;&gt;&gt;&gt; Fear of flowers</a:t>
            </a:r>
            <a:endParaRPr lang="en-ID" dirty="0"/>
          </a:p>
          <a:p>
            <a:r>
              <a:rPr lang="en-US" b="1" dirty="0" err="1"/>
              <a:t>Anginophobia</a:t>
            </a:r>
            <a:r>
              <a:rPr lang="en-US" dirty="0"/>
              <a:t>	&lt;&lt;&lt;&gt;&gt;&gt; Fear of angina or choking</a:t>
            </a:r>
            <a:endParaRPr lang="en-ID" dirty="0"/>
          </a:p>
          <a:p>
            <a:r>
              <a:rPr lang="en-US" b="1" dirty="0"/>
              <a:t>Androphobia</a:t>
            </a:r>
            <a:r>
              <a:rPr lang="en-US" dirty="0"/>
              <a:t> &lt;&lt;&lt;&gt;&gt;&gt; Fear of men</a:t>
            </a:r>
            <a:endParaRPr lang="en-ID" dirty="0"/>
          </a:p>
        </p:txBody>
      </p:sp>
    </p:spTree>
    <p:extLst>
      <p:ext uri="{BB962C8B-B14F-4D97-AF65-F5344CB8AC3E}">
        <p14:creationId xmlns:p14="http://schemas.microsoft.com/office/powerpoint/2010/main" val="164609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75606"/>
            <a:ext cx="5976664" cy="3024336"/>
          </a:xfrm>
        </p:spPr>
        <p:txBody>
          <a:bodyPr>
            <a:normAutofit/>
          </a:bodyPr>
          <a:lstStyle/>
          <a:p>
            <a:r>
              <a:rPr lang="en-US" b="1" dirty="0"/>
              <a:t>Amaxophobia</a:t>
            </a:r>
            <a:r>
              <a:rPr lang="en-US" dirty="0"/>
              <a:t>	&lt;&lt;&lt;&gt;&gt;&gt; Fear of riding in a car</a:t>
            </a:r>
            <a:endParaRPr lang="en-ID" dirty="0"/>
          </a:p>
          <a:p>
            <a:r>
              <a:rPr lang="en-US" b="1" dirty="0"/>
              <a:t>Aichmophobia</a:t>
            </a:r>
            <a:r>
              <a:rPr lang="en-US" dirty="0"/>
              <a:t> &lt;&lt;&lt;&gt;&gt;&gt; Fear of needles or pointed objects</a:t>
            </a:r>
            <a:endParaRPr lang="en-ID" dirty="0"/>
          </a:p>
          <a:p>
            <a:r>
              <a:rPr lang="en-US" b="1" dirty="0"/>
              <a:t>Agoraphobia</a:t>
            </a:r>
            <a:r>
              <a:rPr lang="en-US" dirty="0"/>
              <a:t> &lt;&lt;&lt;&gt;&gt;&gt; Fear of public spaces or crowds</a:t>
            </a:r>
            <a:endParaRPr lang="en-ID" dirty="0"/>
          </a:p>
          <a:p>
            <a:r>
              <a:rPr lang="en-US" b="1" dirty="0"/>
              <a:t>Alektorophobia</a:t>
            </a:r>
            <a:r>
              <a:rPr lang="en-US" dirty="0"/>
              <a:t> &lt;&lt;&lt;&gt;&gt;&gt; Fear of chickens</a:t>
            </a:r>
            <a:endParaRPr lang="en-ID" dirty="0"/>
          </a:p>
        </p:txBody>
      </p:sp>
    </p:spTree>
    <p:extLst>
      <p:ext uri="{BB962C8B-B14F-4D97-AF65-F5344CB8AC3E}">
        <p14:creationId xmlns:p14="http://schemas.microsoft.com/office/powerpoint/2010/main" val="420322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419622"/>
            <a:ext cx="5256584" cy="3024336"/>
          </a:xfrm>
        </p:spPr>
        <p:txBody>
          <a:bodyPr>
            <a:normAutofit/>
          </a:bodyPr>
          <a:lstStyle/>
          <a:p>
            <a:r>
              <a:rPr lang="en-US" b="1" dirty="0"/>
              <a:t>Algophobia</a:t>
            </a:r>
            <a:r>
              <a:rPr lang="en-US" dirty="0"/>
              <a:t> &lt;&lt;&lt;&gt;&gt;&gt; Fear of pain</a:t>
            </a:r>
            <a:endParaRPr lang="en-ID" dirty="0"/>
          </a:p>
          <a:p>
            <a:r>
              <a:rPr lang="en-US" b="1" dirty="0"/>
              <a:t>Aerophobia</a:t>
            </a:r>
            <a:r>
              <a:rPr lang="en-US" dirty="0"/>
              <a:t> &lt;&lt;&lt;&gt;&gt;&gt; Fear of flying</a:t>
            </a:r>
            <a:endParaRPr lang="en-ID" dirty="0"/>
          </a:p>
          <a:p>
            <a:r>
              <a:rPr lang="en-US" b="1" dirty="0"/>
              <a:t>Acrophobia</a:t>
            </a:r>
            <a:r>
              <a:rPr lang="en-US" dirty="0"/>
              <a:t> &lt;&lt;&lt;&gt;&gt;&gt; Fear of heights</a:t>
            </a:r>
            <a:endParaRPr lang="en-ID" dirty="0"/>
          </a:p>
          <a:p>
            <a:r>
              <a:rPr lang="en-US" b="1" dirty="0"/>
              <a:t>Achluophobia</a:t>
            </a:r>
            <a:r>
              <a:rPr lang="en-US" dirty="0"/>
              <a:t> &lt;&lt;&lt;&gt;&gt;&gt; Fear of darkness </a:t>
            </a:r>
            <a:endParaRPr lang="en-ID" dirty="0"/>
          </a:p>
        </p:txBody>
      </p:sp>
    </p:spTree>
    <p:extLst>
      <p:ext uri="{BB962C8B-B14F-4D97-AF65-F5344CB8AC3E}">
        <p14:creationId xmlns:p14="http://schemas.microsoft.com/office/powerpoint/2010/main" val="3200554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par>
                                <p:cTn id="14" presetID="18" presetClass="entr" presetSubtype="3"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trips(upRigh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60803" y="1491630"/>
            <a:ext cx="6447501" cy="530374"/>
          </a:xfrm>
        </p:spPr>
        <p:txBody>
          <a:bodyPr>
            <a:normAutofit/>
          </a:bodyPr>
          <a:lstStyle/>
          <a:p>
            <a:r>
              <a:rPr lang="en-US" dirty="0"/>
              <a:t>Common Phobias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60803" y="2067694"/>
            <a:ext cx="4071237" cy="2376264"/>
          </a:xfrm>
        </p:spPr>
        <p:txBody>
          <a:bodyPr>
            <a:normAutofit/>
          </a:bodyPr>
          <a:lstStyle/>
          <a:p>
            <a:r>
              <a:rPr lang="en-US" dirty="0"/>
              <a:t>The five general ones and the list of many others have already been outlined. </a:t>
            </a:r>
            <a:endParaRPr lang="en-ID" dirty="0"/>
          </a:p>
        </p:txBody>
      </p:sp>
    </p:spTree>
    <p:extLst>
      <p:ext uri="{BB962C8B-B14F-4D97-AF65-F5344CB8AC3E}">
        <p14:creationId xmlns:p14="http://schemas.microsoft.com/office/powerpoint/2010/main" val="3783913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2808312"/>
          </a:xfrm>
        </p:spPr>
        <p:txBody>
          <a:bodyPr>
            <a:normAutofit/>
          </a:bodyPr>
          <a:lstStyle/>
          <a:p>
            <a:pPr algn="ctr"/>
            <a:r>
              <a:rPr lang="en-US" dirty="0"/>
              <a:t>However, it seems that phobias never end as there are usually different phobias discovered by researchers and clinicians. </a:t>
            </a:r>
            <a:endParaRPr lang="en-ID" dirty="0"/>
          </a:p>
        </p:txBody>
      </p:sp>
    </p:spTree>
    <p:extLst>
      <p:ext uri="{BB962C8B-B14F-4D97-AF65-F5344CB8AC3E}">
        <p14:creationId xmlns:p14="http://schemas.microsoft.com/office/powerpoint/2010/main" val="19031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91630"/>
            <a:ext cx="4248472" cy="2808312"/>
          </a:xfrm>
        </p:spPr>
        <p:txBody>
          <a:bodyPr>
            <a:normAutofit/>
          </a:bodyPr>
          <a:lstStyle/>
          <a:p>
            <a:pPr algn="ctr"/>
            <a:r>
              <a:rPr lang="en-US" dirty="0"/>
              <a:t>For this, they use the -phobia suffix and a relatable Latin or Greek prefix relating to the phobia to make up a name.</a:t>
            </a:r>
            <a:r>
              <a:rPr lang="en-ID" dirty="0"/>
              <a:t> </a:t>
            </a:r>
          </a:p>
        </p:txBody>
      </p:sp>
    </p:spTree>
    <p:extLst>
      <p:ext uri="{BB962C8B-B14F-4D97-AF65-F5344CB8AC3E}">
        <p14:creationId xmlns:p14="http://schemas.microsoft.com/office/powerpoint/2010/main" val="359356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248472" cy="1080120"/>
          </a:xfrm>
        </p:spPr>
        <p:txBody>
          <a:bodyPr>
            <a:normAutofit/>
          </a:bodyPr>
          <a:lstStyle/>
          <a:p>
            <a:pPr algn="ctr"/>
            <a:r>
              <a:rPr lang="en-US" dirty="0"/>
              <a:t>We also have phobophobia which means the fear of fears. </a:t>
            </a:r>
            <a:endParaRPr lang="en-ID" dirty="0"/>
          </a:p>
        </p:txBody>
      </p:sp>
      <p:pic>
        <p:nvPicPr>
          <p:cNvPr id="2050" name="Picture 2" descr="Phobophobia – Causes, Effects And Treatment | BetterHelp">
            <a:extLst>
              <a:ext uri="{FF2B5EF4-FFF2-40B4-BE49-F238E27FC236}">
                <a16:creationId xmlns:a16="http://schemas.microsoft.com/office/drawing/2014/main" id="{50BF0F11-50D1-5D4B-A5E7-0A6007A7F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167" y="2283718"/>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35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707654"/>
            <a:ext cx="4176464" cy="2088232"/>
          </a:xfrm>
        </p:spPr>
        <p:txBody>
          <a:bodyPr>
            <a:normAutofit/>
          </a:bodyPr>
          <a:lstStyle/>
          <a:p>
            <a:pPr algn="ctr"/>
            <a:r>
              <a:rPr lang="en-US" dirty="0"/>
              <a:t>Phobias can interfere with one's schooling, performance at the workplace, and life at home. </a:t>
            </a:r>
            <a:endParaRPr lang="en-ID" dirty="0"/>
          </a:p>
        </p:txBody>
      </p:sp>
    </p:spTree>
    <p:extLst>
      <p:ext uri="{BB962C8B-B14F-4D97-AF65-F5344CB8AC3E}">
        <p14:creationId xmlns:p14="http://schemas.microsoft.com/office/powerpoint/2010/main" val="373733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131590"/>
            <a:ext cx="5256584" cy="3384376"/>
          </a:xfrm>
        </p:spPr>
        <p:txBody>
          <a:bodyPr>
            <a:normAutofit/>
          </a:bodyPr>
          <a:lstStyle/>
          <a:p>
            <a:pPr algn="ctr"/>
            <a:r>
              <a:rPr lang="en-US" dirty="0"/>
              <a:t>Nevertheless, speaking of common phobias, there's a source that outlined some of the most common phobias and this was published in the British Journal of Psychiatry, in accordance with a 1998 survey that included more than 8,000 respondents. </a:t>
            </a:r>
            <a:endParaRPr lang="en-ID" dirty="0"/>
          </a:p>
        </p:txBody>
      </p:sp>
    </p:spTree>
    <p:extLst>
      <p:ext uri="{BB962C8B-B14F-4D97-AF65-F5344CB8AC3E}">
        <p14:creationId xmlns:p14="http://schemas.microsoft.com/office/powerpoint/2010/main" val="404218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248472" cy="648072"/>
          </a:xfrm>
        </p:spPr>
        <p:txBody>
          <a:bodyPr>
            <a:normAutofit/>
          </a:bodyPr>
          <a:lstStyle/>
          <a:p>
            <a:r>
              <a:rPr lang="en-US" i="1" dirty="0"/>
              <a:t>Here they are:</a:t>
            </a:r>
            <a:r>
              <a:rPr lang="en-US" dirty="0"/>
              <a:t> </a:t>
            </a:r>
            <a:endParaRPr lang="en-ID" dirty="0"/>
          </a:p>
        </p:txBody>
      </p:sp>
      <p:sp>
        <p:nvSpPr>
          <p:cNvPr id="4" name="Content Placeholder 2">
            <a:extLst>
              <a:ext uri="{FF2B5EF4-FFF2-40B4-BE49-F238E27FC236}">
                <a16:creationId xmlns:a16="http://schemas.microsoft.com/office/drawing/2014/main" id="{3A89C7AB-4B97-A646-A361-0D3DF68DC2CC}"/>
              </a:ext>
            </a:extLst>
          </p:cNvPr>
          <p:cNvSpPr txBox="1">
            <a:spLocks/>
          </p:cNvSpPr>
          <p:nvPr/>
        </p:nvSpPr>
        <p:spPr>
          <a:xfrm>
            <a:off x="1475656" y="2283718"/>
            <a:ext cx="4248472" cy="15925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i="1" dirty="0"/>
              <a:t>zoophobia</a:t>
            </a:r>
            <a:r>
              <a:rPr lang="en-US" dirty="0"/>
              <a:t>, fear of animals</a:t>
            </a:r>
            <a:endParaRPr lang="en-ID" dirty="0"/>
          </a:p>
          <a:p>
            <a:pPr marL="342900" lvl="0" indent="-342900">
              <a:buFont typeface="Arial" panose="020B0604020202020204" pitchFamily="34" charset="0"/>
              <a:buChar char="•"/>
            </a:pPr>
            <a:r>
              <a:rPr lang="en-US" b="1" i="1" dirty="0"/>
              <a:t>ophidiophobia</a:t>
            </a:r>
            <a:r>
              <a:rPr lang="en-US" dirty="0"/>
              <a:t>, fear of snakes</a:t>
            </a:r>
            <a:endParaRPr lang="en-ID" dirty="0"/>
          </a:p>
          <a:p>
            <a:pPr marL="342900" lvl="0" indent="-342900">
              <a:buFont typeface="Arial" panose="020B0604020202020204" pitchFamily="34" charset="0"/>
              <a:buChar char="•"/>
            </a:pPr>
            <a:r>
              <a:rPr lang="en-US" b="1" i="1" dirty="0"/>
              <a:t>hydrophobia</a:t>
            </a:r>
            <a:r>
              <a:rPr lang="en-US" dirty="0"/>
              <a:t>, fear of water</a:t>
            </a:r>
            <a:endParaRPr lang="en-ID" dirty="0"/>
          </a:p>
        </p:txBody>
      </p:sp>
    </p:spTree>
    <p:extLst>
      <p:ext uri="{BB962C8B-B14F-4D97-AF65-F5344CB8AC3E}">
        <p14:creationId xmlns:p14="http://schemas.microsoft.com/office/powerpoint/2010/main" val="393944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par>
                                <p:cTn id="8" presetID="14" presetClass="entr" presetSubtype="5"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randombar(vertical)">
                                      <p:cBhvr>
                                        <p:cTn id="10" dur="500"/>
                                        <p:tgtEl>
                                          <p:spTgt spid="4">
                                            <p:txEl>
                                              <p:pRg st="0" end="0"/>
                                            </p:txEl>
                                          </p:spTgt>
                                        </p:tgtEl>
                                      </p:cBhvr>
                                    </p:animEffect>
                                  </p:childTnLst>
                                </p:cTn>
                              </p:par>
                              <p:par>
                                <p:cTn id="11" presetID="14" presetClass="entr" presetSubtype="5"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randombar(vertical)">
                                      <p:cBhvr>
                                        <p:cTn id="13" dur="500"/>
                                        <p:tgtEl>
                                          <p:spTgt spid="4">
                                            <p:txEl>
                                              <p:pRg st="1" end="1"/>
                                            </p:txEl>
                                          </p:spTgt>
                                        </p:tgtEl>
                                      </p:cBhvr>
                                    </p:animEffect>
                                  </p:childTnLst>
                                </p:cTn>
                              </p:par>
                              <p:par>
                                <p:cTn id="14" presetID="14" presetClass="entr" presetSubtype="5" fill="hold" grpId="0" nodeType="withEffect">
                                  <p:stCondLst>
                                    <p:cond delay="150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randombar(vertical)">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A89C7AB-4B97-A646-A361-0D3DF68DC2CC}"/>
              </a:ext>
            </a:extLst>
          </p:cNvPr>
          <p:cNvSpPr txBox="1">
            <a:spLocks/>
          </p:cNvSpPr>
          <p:nvPr/>
        </p:nvSpPr>
        <p:spPr>
          <a:xfrm>
            <a:off x="1475656" y="1563638"/>
            <a:ext cx="4824536" cy="238464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i="1" dirty="0"/>
              <a:t>hemophobia</a:t>
            </a:r>
            <a:r>
              <a:rPr lang="en-US" dirty="0"/>
              <a:t>, fear of blood</a:t>
            </a:r>
            <a:endParaRPr lang="en-ID" dirty="0"/>
          </a:p>
          <a:p>
            <a:pPr marL="342900" lvl="0" indent="-342900">
              <a:buFont typeface="Arial" panose="020B0604020202020204" pitchFamily="34" charset="0"/>
              <a:buChar char="•"/>
            </a:pPr>
            <a:r>
              <a:rPr lang="en-US" b="1" i="1" dirty="0"/>
              <a:t>claustrophobia</a:t>
            </a:r>
            <a:r>
              <a:rPr lang="en-US" dirty="0"/>
              <a:t>, fear of confined or crowded spaces</a:t>
            </a:r>
            <a:endParaRPr lang="en-ID" dirty="0"/>
          </a:p>
          <a:p>
            <a:pPr marL="342900" lvl="0" indent="-342900">
              <a:buFont typeface="Arial" panose="020B0604020202020204" pitchFamily="34" charset="0"/>
              <a:buChar char="•"/>
            </a:pPr>
            <a:r>
              <a:rPr lang="en-US" b="1" i="1" dirty="0"/>
              <a:t>autophobia</a:t>
            </a:r>
            <a:r>
              <a:rPr lang="en-US" dirty="0"/>
              <a:t>, fear of being alone</a:t>
            </a:r>
            <a:endParaRPr lang="en-ID" dirty="0"/>
          </a:p>
        </p:txBody>
      </p:sp>
    </p:spTree>
    <p:extLst>
      <p:ext uri="{BB962C8B-B14F-4D97-AF65-F5344CB8AC3E}">
        <p14:creationId xmlns:p14="http://schemas.microsoft.com/office/powerpoint/2010/main" val="2453517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vertical)">
                                      <p:cBhvr>
                                        <p:cTn id="7" dur="500"/>
                                        <p:tgtEl>
                                          <p:spTgt spid="4">
                                            <p:txEl>
                                              <p:pRg st="0" end="0"/>
                                            </p:txEl>
                                          </p:spTgt>
                                        </p:tgtEl>
                                      </p:cBhvr>
                                    </p:animEffect>
                                  </p:childTnLst>
                                </p:cTn>
                              </p:par>
                              <p:par>
                                <p:cTn id="8" presetID="14" presetClass="entr" presetSubtype="5"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randombar(vertical)">
                                      <p:cBhvr>
                                        <p:cTn id="10" dur="500"/>
                                        <p:tgtEl>
                                          <p:spTgt spid="4">
                                            <p:txEl>
                                              <p:pRg st="1" end="1"/>
                                            </p:txEl>
                                          </p:spTgt>
                                        </p:tgtEl>
                                      </p:cBhvr>
                                    </p:animEffect>
                                  </p:childTnLst>
                                </p:cTn>
                              </p:par>
                              <p:par>
                                <p:cTn id="11" presetID="14" presetClass="entr" presetSubtype="5"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randombar(vertical)">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A89C7AB-4B97-A646-A361-0D3DF68DC2CC}"/>
              </a:ext>
            </a:extLst>
          </p:cNvPr>
          <p:cNvSpPr txBox="1">
            <a:spLocks/>
          </p:cNvSpPr>
          <p:nvPr/>
        </p:nvSpPr>
        <p:spPr>
          <a:xfrm>
            <a:off x="1475656" y="1419622"/>
            <a:ext cx="4824536" cy="238464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i="1" dirty="0"/>
              <a:t>astraphobia</a:t>
            </a:r>
            <a:r>
              <a:rPr lang="en-US" dirty="0"/>
              <a:t>, fear of thunder and lightning</a:t>
            </a:r>
            <a:endParaRPr lang="en-ID" dirty="0"/>
          </a:p>
          <a:p>
            <a:pPr marL="342900" lvl="0" indent="-342900">
              <a:buFont typeface="Arial" panose="020B0604020202020204" pitchFamily="34" charset="0"/>
              <a:buChar char="•"/>
            </a:pPr>
            <a:r>
              <a:rPr lang="en-US" b="1" i="1" dirty="0"/>
              <a:t>arachnophobia</a:t>
            </a:r>
            <a:r>
              <a:rPr lang="en-US" dirty="0"/>
              <a:t>, fear of spiders</a:t>
            </a:r>
            <a:endParaRPr lang="en-ID" dirty="0"/>
          </a:p>
          <a:p>
            <a:pPr marL="342900" lvl="0" indent="-342900">
              <a:buFont typeface="Arial" panose="020B0604020202020204" pitchFamily="34" charset="0"/>
              <a:buChar char="•"/>
            </a:pPr>
            <a:r>
              <a:rPr lang="en-US" b="1" i="1" dirty="0"/>
              <a:t>aerophobia</a:t>
            </a:r>
            <a:r>
              <a:rPr lang="en-US" dirty="0"/>
              <a:t>, fear of flying </a:t>
            </a:r>
            <a:endParaRPr lang="en-ID" dirty="0"/>
          </a:p>
          <a:p>
            <a:pPr marL="342900" lvl="0" indent="-342900">
              <a:buFont typeface="Arial" panose="020B0604020202020204" pitchFamily="34" charset="0"/>
              <a:buChar char="•"/>
            </a:pPr>
            <a:r>
              <a:rPr lang="en-US" b="1" i="1" dirty="0"/>
              <a:t>acrophobia</a:t>
            </a:r>
            <a:r>
              <a:rPr lang="en-US" dirty="0"/>
              <a:t>, fear of heights</a:t>
            </a:r>
            <a:endParaRPr lang="en-ID" dirty="0"/>
          </a:p>
        </p:txBody>
      </p:sp>
    </p:spTree>
    <p:extLst>
      <p:ext uri="{BB962C8B-B14F-4D97-AF65-F5344CB8AC3E}">
        <p14:creationId xmlns:p14="http://schemas.microsoft.com/office/powerpoint/2010/main" val="368700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vertical)">
                                      <p:cBhvr>
                                        <p:cTn id="7" dur="500"/>
                                        <p:tgtEl>
                                          <p:spTgt spid="4">
                                            <p:txEl>
                                              <p:pRg st="0" end="0"/>
                                            </p:txEl>
                                          </p:spTgt>
                                        </p:tgtEl>
                                      </p:cBhvr>
                                    </p:animEffect>
                                  </p:childTnLst>
                                </p:cTn>
                              </p:par>
                              <p:par>
                                <p:cTn id="8" presetID="14" presetClass="entr" presetSubtype="5"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randombar(vertical)">
                                      <p:cBhvr>
                                        <p:cTn id="10" dur="500"/>
                                        <p:tgtEl>
                                          <p:spTgt spid="4">
                                            <p:txEl>
                                              <p:pRg st="1" end="1"/>
                                            </p:txEl>
                                          </p:spTgt>
                                        </p:tgtEl>
                                      </p:cBhvr>
                                    </p:animEffect>
                                  </p:childTnLst>
                                </p:cTn>
                              </p:par>
                              <p:par>
                                <p:cTn id="11" presetID="14" presetClass="entr" presetSubtype="5"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randombar(vertical)">
                                      <p:cBhvr>
                                        <p:cTn id="13" dur="500"/>
                                        <p:tgtEl>
                                          <p:spTgt spid="4">
                                            <p:txEl>
                                              <p:pRg st="2" end="2"/>
                                            </p:txEl>
                                          </p:spTgt>
                                        </p:tgtEl>
                                      </p:cBhvr>
                                    </p:animEffect>
                                  </p:childTnLst>
                                </p:cTn>
                              </p:par>
                              <p:par>
                                <p:cTn id="14" presetID="14" presetClass="entr" presetSubtype="5" fill="hold" grpId="0" nodeType="withEffect">
                                  <p:stCondLst>
                                    <p:cond delay="150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randombar(vertical)">
                                      <p:cBhvr>
                                        <p:cTn id="1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1059582"/>
            <a:ext cx="6447501" cy="530374"/>
          </a:xfrm>
        </p:spPr>
        <p:txBody>
          <a:bodyPr>
            <a:normAutofit/>
          </a:bodyPr>
          <a:lstStyle/>
          <a:p>
            <a:r>
              <a:rPr lang="en-US" dirty="0"/>
              <a:t>Unique Phobias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707654"/>
            <a:ext cx="5367381" cy="2880320"/>
          </a:xfrm>
        </p:spPr>
        <p:txBody>
          <a:bodyPr>
            <a:normAutofit/>
          </a:bodyPr>
          <a:lstStyle/>
          <a:p>
            <a:r>
              <a:rPr lang="en-US" dirty="0"/>
              <a:t>We call these phobias unique because most people who have them tend not to report these unusual fears to their doctors and this makes them difficult to identify plus some of these phobias may only affect a handful of people at a time.</a:t>
            </a:r>
            <a:r>
              <a:rPr lang="en-ID" dirty="0"/>
              <a:t> </a:t>
            </a:r>
          </a:p>
        </p:txBody>
      </p:sp>
    </p:spTree>
    <p:extLst>
      <p:ext uri="{BB962C8B-B14F-4D97-AF65-F5344CB8AC3E}">
        <p14:creationId xmlns:p14="http://schemas.microsoft.com/office/powerpoint/2010/main" val="261698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987574"/>
            <a:ext cx="5112568" cy="1296144"/>
          </a:xfrm>
        </p:spPr>
        <p:txBody>
          <a:bodyPr>
            <a:normAutofit/>
          </a:bodyPr>
          <a:lstStyle/>
          <a:p>
            <a:r>
              <a:rPr lang="en-US" dirty="0"/>
              <a:t>Since you now know that certain phobias tend to be incredibly specific and unusual, here are some of them: </a:t>
            </a:r>
            <a:endParaRPr lang="en-ID" dirty="0"/>
          </a:p>
        </p:txBody>
      </p:sp>
      <p:sp>
        <p:nvSpPr>
          <p:cNvPr id="4" name="Content Placeholder 2">
            <a:extLst>
              <a:ext uri="{FF2B5EF4-FFF2-40B4-BE49-F238E27FC236}">
                <a16:creationId xmlns:a16="http://schemas.microsoft.com/office/drawing/2014/main" id="{8ABABE05-C54A-5945-9C50-A34C3356298C}"/>
              </a:ext>
            </a:extLst>
          </p:cNvPr>
          <p:cNvSpPr txBox="1">
            <a:spLocks/>
          </p:cNvSpPr>
          <p:nvPr/>
        </p:nvSpPr>
        <p:spPr>
          <a:xfrm>
            <a:off x="1259632" y="2427734"/>
            <a:ext cx="4536504"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i="1" dirty="0" err="1"/>
              <a:t>Cryophobia</a:t>
            </a:r>
            <a:r>
              <a:rPr lang="en-US" dirty="0"/>
              <a:t>, fear of ice or cold</a:t>
            </a:r>
            <a:endParaRPr lang="en-ID" dirty="0"/>
          </a:p>
          <a:p>
            <a:pPr marL="342900" lvl="0" indent="-342900">
              <a:buFont typeface="Arial" panose="020B0604020202020204" pitchFamily="34" charset="0"/>
              <a:buChar char="•"/>
            </a:pPr>
            <a:r>
              <a:rPr lang="en-US" b="1" i="1" dirty="0" err="1"/>
              <a:t>Nephophobia</a:t>
            </a:r>
            <a:r>
              <a:rPr lang="en-US" dirty="0"/>
              <a:t>, fear of clouds</a:t>
            </a:r>
            <a:endParaRPr lang="en-ID" dirty="0"/>
          </a:p>
        </p:txBody>
      </p:sp>
    </p:spTree>
    <p:extLst>
      <p:ext uri="{BB962C8B-B14F-4D97-AF65-F5344CB8AC3E}">
        <p14:creationId xmlns:p14="http://schemas.microsoft.com/office/powerpoint/2010/main" val="42570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down)">
                                      <p:cBhvr>
                                        <p:cTn id="7" dur="500"/>
                                        <p:tgtEl>
                                          <p:spTgt spid="3">
                                            <p:txEl>
                                              <p:pRg st="0" end="0"/>
                                            </p:txEl>
                                          </p:spTgt>
                                        </p:tgtEl>
                                      </p:cBhvr>
                                    </p:animEffect>
                                  </p:childTnLst>
                                </p:cTn>
                              </p:par>
                              <p:par>
                                <p:cTn id="8" presetID="5" presetClass="entr" presetSubtype="5"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down)">
                                      <p:cBhvr>
                                        <p:cTn id="10" dur="500"/>
                                        <p:tgtEl>
                                          <p:spTgt spid="4">
                                            <p:txEl>
                                              <p:pRg st="0" end="0"/>
                                            </p:txEl>
                                          </p:spTgt>
                                        </p:tgtEl>
                                      </p:cBhvr>
                                    </p:animEffect>
                                  </p:childTnLst>
                                </p:cTn>
                              </p:par>
                              <p:par>
                                <p:cTn id="11" presetID="5" presetClass="entr" presetSubtype="5"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checkerboard(down)">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ABABE05-C54A-5945-9C50-A34C3356298C}"/>
              </a:ext>
            </a:extLst>
          </p:cNvPr>
          <p:cNvSpPr txBox="1">
            <a:spLocks/>
          </p:cNvSpPr>
          <p:nvPr/>
        </p:nvSpPr>
        <p:spPr>
          <a:xfrm>
            <a:off x="1259632" y="1635646"/>
            <a:ext cx="4536504" cy="216024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i="1" dirty="0"/>
              <a:t>Pogonophobia</a:t>
            </a:r>
            <a:r>
              <a:rPr lang="en-US" dirty="0"/>
              <a:t>, fear of beards</a:t>
            </a:r>
            <a:endParaRPr lang="en-ID" dirty="0"/>
          </a:p>
          <a:p>
            <a:pPr marL="342900" lvl="0" indent="-342900">
              <a:buFont typeface="Arial" panose="020B0604020202020204" pitchFamily="34" charset="0"/>
              <a:buChar char="•"/>
            </a:pPr>
            <a:r>
              <a:rPr lang="en-US" b="1" i="1" dirty="0"/>
              <a:t>Onomatophobia</a:t>
            </a:r>
            <a:r>
              <a:rPr lang="en-US" dirty="0"/>
              <a:t>, fear of names</a:t>
            </a:r>
            <a:endParaRPr lang="en-ID" dirty="0"/>
          </a:p>
          <a:p>
            <a:pPr marL="342900" indent="-342900">
              <a:buFont typeface="Arial" panose="020B0604020202020204" pitchFamily="34" charset="0"/>
              <a:buChar char="•"/>
            </a:pPr>
            <a:r>
              <a:rPr lang="en-US" b="1" i="1" dirty="0"/>
              <a:t>Alektorophobia</a:t>
            </a:r>
            <a:r>
              <a:rPr lang="en-US" dirty="0"/>
              <a:t>, fear of chickens </a:t>
            </a:r>
            <a:endParaRPr lang="en-ID" dirty="0"/>
          </a:p>
        </p:txBody>
      </p:sp>
    </p:spTree>
    <p:extLst>
      <p:ext uri="{BB962C8B-B14F-4D97-AF65-F5344CB8AC3E}">
        <p14:creationId xmlns:p14="http://schemas.microsoft.com/office/powerpoint/2010/main" val="232770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down)">
                                      <p:cBhvr>
                                        <p:cTn id="7" dur="500"/>
                                        <p:tgtEl>
                                          <p:spTgt spid="4">
                                            <p:txEl>
                                              <p:pRg st="0" end="0"/>
                                            </p:txEl>
                                          </p:spTgt>
                                        </p:tgtEl>
                                      </p:cBhvr>
                                    </p:animEffect>
                                  </p:childTnLst>
                                </p:cTn>
                              </p:par>
                              <p:par>
                                <p:cTn id="8" presetID="5" presetClass="entr" presetSubtype="5"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checkerboard(down)">
                                      <p:cBhvr>
                                        <p:cTn id="10" dur="500"/>
                                        <p:tgtEl>
                                          <p:spTgt spid="4">
                                            <p:txEl>
                                              <p:pRg st="1" end="1"/>
                                            </p:txEl>
                                          </p:spTgt>
                                        </p:tgtEl>
                                      </p:cBhvr>
                                    </p:animEffect>
                                  </p:childTnLst>
                                </p:cTn>
                              </p:par>
                              <p:par>
                                <p:cTn id="11" presetID="5" presetClass="entr" presetSubtype="5"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checkerboard(down)">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04819" y="987574"/>
            <a:ext cx="6447501" cy="530374"/>
          </a:xfrm>
        </p:spPr>
        <p:txBody>
          <a:bodyPr>
            <a:normAutofit/>
          </a:bodyPr>
          <a:lstStyle/>
          <a:p>
            <a:r>
              <a:rPr lang="en-US" dirty="0"/>
              <a:t>Treating A Phobia</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04819" y="1563638"/>
            <a:ext cx="5439389" cy="2952328"/>
          </a:xfrm>
        </p:spPr>
        <p:txBody>
          <a:bodyPr>
            <a:normAutofit/>
          </a:bodyPr>
          <a:lstStyle/>
          <a:p>
            <a:r>
              <a:rPr lang="en-US" dirty="0"/>
              <a:t>A qualified mental health professional or a psychologist is the best person to speak to if you seek treatment for your phobia and this is simply because a combination of medications and therapy is what's used to treat phobias. </a:t>
            </a:r>
            <a:endParaRPr lang="en-ID" dirty="0"/>
          </a:p>
        </p:txBody>
      </p:sp>
    </p:spTree>
    <p:extLst>
      <p:ext uri="{BB962C8B-B14F-4D97-AF65-F5344CB8AC3E}">
        <p14:creationId xmlns:p14="http://schemas.microsoft.com/office/powerpoint/2010/main" val="72105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19622"/>
            <a:ext cx="4392488" cy="2736304"/>
          </a:xfrm>
        </p:spPr>
        <p:txBody>
          <a:bodyPr>
            <a:normAutofit/>
          </a:bodyPr>
          <a:lstStyle/>
          <a:p>
            <a:pPr algn="ctr"/>
            <a:r>
              <a:rPr lang="en-US" dirty="0"/>
              <a:t>You'll get to learn how to become less sensitive to whatever makes you fearful as you work with your psychologist during exposure therapy. </a:t>
            </a:r>
            <a:endParaRPr lang="en-ID" dirty="0"/>
          </a:p>
        </p:txBody>
      </p:sp>
    </p:spTree>
    <p:extLst>
      <p:ext uri="{BB962C8B-B14F-4D97-AF65-F5344CB8AC3E}">
        <p14:creationId xmlns:p14="http://schemas.microsoft.com/office/powerpoint/2010/main" val="393185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347614"/>
            <a:ext cx="4392488" cy="2736304"/>
          </a:xfrm>
        </p:spPr>
        <p:txBody>
          <a:bodyPr>
            <a:normAutofit/>
          </a:bodyPr>
          <a:lstStyle/>
          <a:p>
            <a:pPr algn="ctr"/>
            <a:r>
              <a:rPr lang="en-US" dirty="0"/>
              <a:t>You'll be able to learn to control your reactions and get to change how you feel or think about the situation or object with the aid of this treatment. </a:t>
            </a:r>
            <a:endParaRPr lang="en-ID" dirty="0"/>
          </a:p>
        </p:txBody>
      </p:sp>
    </p:spTree>
    <p:extLst>
      <p:ext uri="{BB962C8B-B14F-4D97-AF65-F5344CB8AC3E}">
        <p14:creationId xmlns:p14="http://schemas.microsoft.com/office/powerpoint/2010/main" val="629035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032448" cy="2520280"/>
          </a:xfrm>
        </p:spPr>
        <p:txBody>
          <a:bodyPr>
            <a:normAutofit/>
          </a:bodyPr>
          <a:lstStyle/>
          <a:p>
            <a:pPr algn="ctr"/>
            <a:r>
              <a:rPr lang="en-US" dirty="0"/>
              <a:t>People who are phobic about something tend to manage to endure it with so much anxiety or fear or perhaps, strive to avoid whatever it is they have a phobia for.</a:t>
            </a:r>
            <a:r>
              <a:rPr lang="en-ID" dirty="0"/>
              <a:t> </a:t>
            </a:r>
          </a:p>
        </p:txBody>
      </p:sp>
    </p:spTree>
    <p:extLst>
      <p:ext uri="{BB962C8B-B14F-4D97-AF65-F5344CB8AC3E}">
        <p14:creationId xmlns:p14="http://schemas.microsoft.com/office/powerpoint/2010/main" val="2597552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5328592" cy="3024336"/>
          </a:xfrm>
        </p:spPr>
        <p:txBody>
          <a:bodyPr>
            <a:normAutofit/>
          </a:bodyPr>
          <a:lstStyle/>
          <a:p>
            <a:pPr algn="ctr"/>
            <a:r>
              <a:rPr lang="en-US" dirty="0"/>
              <a:t>These medications do a lot of good in making exposure therapy less distressing but take note that they aren’t exactly a treatment for phobias for they are only to help you through the exposure therapy. </a:t>
            </a:r>
            <a:endParaRPr lang="en-ID" dirty="0"/>
          </a:p>
        </p:txBody>
      </p:sp>
    </p:spTree>
    <p:extLst>
      <p:ext uri="{BB962C8B-B14F-4D97-AF65-F5344CB8AC3E}">
        <p14:creationId xmlns:p14="http://schemas.microsoft.com/office/powerpoint/2010/main" val="131998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248472" cy="2088232"/>
          </a:xfrm>
        </p:spPr>
        <p:txBody>
          <a:bodyPr>
            <a:normAutofit/>
          </a:bodyPr>
          <a:lstStyle/>
          <a:p>
            <a:pPr algn="ctr"/>
            <a:r>
              <a:rPr lang="en-US" dirty="0"/>
              <a:t>However, note that the list of specific phobias is quite long because there's an endless number of situations and objects. </a:t>
            </a:r>
            <a:endParaRPr lang="en-ID" dirty="0"/>
          </a:p>
        </p:txBody>
      </p:sp>
    </p:spTree>
    <p:extLst>
      <p:ext uri="{BB962C8B-B14F-4D97-AF65-F5344CB8AC3E}">
        <p14:creationId xmlns:p14="http://schemas.microsoft.com/office/powerpoint/2010/main" val="182192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91630"/>
            <a:ext cx="4536504" cy="2088232"/>
          </a:xfrm>
        </p:spPr>
        <p:txBody>
          <a:bodyPr>
            <a:normAutofit/>
          </a:bodyPr>
          <a:lstStyle/>
          <a:p>
            <a:pPr algn="ctr"/>
            <a:r>
              <a:rPr lang="en-US" dirty="0"/>
              <a:t>Phobias come in all sizes and shapes and there are five general categories where specific phobias typically fall within, as stated by some experts:</a:t>
            </a:r>
            <a:endParaRPr lang="en-ID" dirty="0"/>
          </a:p>
        </p:txBody>
      </p:sp>
    </p:spTree>
    <p:extLst>
      <p:ext uri="{BB962C8B-B14F-4D97-AF65-F5344CB8AC3E}">
        <p14:creationId xmlns:p14="http://schemas.microsoft.com/office/powerpoint/2010/main" val="5537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491630"/>
            <a:ext cx="5904656" cy="3024336"/>
          </a:xfrm>
        </p:spPr>
        <p:txBody>
          <a:bodyPr>
            <a:normAutofit/>
          </a:bodyPr>
          <a:lstStyle/>
          <a:p>
            <a:pPr marL="342900" lvl="0" indent="-342900">
              <a:buFont typeface="Arial" panose="020B0604020202020204" pitchFamily="34" charset="0"/>
              <a:buChar char="•"/>
            </a:pPr>
            <a:r>
              <a:rPr lang="en-US" dirty="0"/>
              <a:t>Fears associated with specific situations (driving, riding an elevator, flying) </a:t>
            </a:r>
            <a:endParaRPr lang="en-ID" dirty="0"/>
          </a:p>
          <a:p>
            <a:pPr marL="342900" lvl="0" indent="-342900">
              <a:buFont typeface="Arial" panose="020B0604020202020204" pitchFamily="34" charset="0"/>
              <a:buChar char="•"/>
            </a:pPr>
            <a:r>
              <a:rPr lang="en-US" dirty="0"/>
              <a:t>Fears associated with medical issues, injury, or blood (falls, broken bones, injection) </a:t>
            </a:r>
            <a:endParaRPr lang="en-ID" dirty="0"/>
          </a:p>
        </p:txBody>
      </p:sp>
    </p:spTree>
    <p:extLst>
      <p:ext uri="{BB962C8B-B14F-4D97-AF65-F5344CB8AC3E}">
        <p14:creationId xmlns:p14="http://schemas.microsoft.com/office/powerpoint/2010/main" val="421264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131590"/>
            <a:ext cx="5904656" cy="3024336"/>
          </a:xfrm>
        </p:spPr>
        <p:txBody>
          <a:bodyPr>
            <a:normAutofit/>
          </a:bodyPr>
          <a:lstStyle/>
          <a:p>
            <a:pPr marL="342900" lvl="0" indent="-342900">
              <a:buFont typeface="Arial" panose="020B0604020202020204" pitchFamily="34" charset="0"/>
              <a:buChar char="•"/>
            </a:pPr>
            <a:r>
              <a:rPr lang="en-US" dirty="0"/>
              <a:t>Fears associated with the natural environment (darkness, sun, mountains, thunder, heights)</a:t>
            </a:r>
            <a:endParaRPr lang="en-ID" dirty="0"/>
          </a:p>
          <a:p>
            <a:pPr marL="342900" lvl="0" indent="-342900">
              <a:buFont typeface="Arial" panose="020B0604020202020204" pitchFamily="34" charset="0"/>
              <a:buChar char="•"/>
            </a:pPr>
            <a:r>
              <a:rPr lang="en-US" dirty="0"/>
              <a:t>Fears associated with animals (insects, cats, dogs, rabbits, spiders) </a:t>
            </a:r>
            <a:endParaRPr lang="en-ID" dirty="0"/>
          </a:p>
          <a:p>
            <a:pPr marL="342900" lvl="0" indent="-342900">
              <a:buFont typeface="Arial" panose="020B0604020202020204" pitchFamily="34" charset="0"/>
              <a:buChar char="•"/>
            </a:pPr>
            <a:r>
              <a:rPr lang="en-US" dirty="0"/>
              <a:t>Others (drowning, loud noises, choking) </a:t>
            </a:r>
            <a:endParaRPr lang="en-ID" dirty="0"/>
          </a:p>
        </p:txBody>
      </p:sp>
    </p:spTree>
    <p:extLst>
      <p:ext uri="{BB962C8B-B14F-4D97-AF65-F5344CB8AC3E}">
        <p14:creationId xmlns:p14="http://schemas.microsoft.com/office/powerpoint/2010/main" val="3030502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par>
                                <p:cTn id="8" presetID="18" presetClass="entr" presetSubtype="3"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upRight)">
                                      <p:cBhvr>
                                        <p:cTn id="10" dur="500"/>
                                        <p:tgtEl>
                                          <p:spTgt spid="3">
                                            <p:txEl>
                                              <p:pRg st="1" end="1"/>
                                            </p:txEl>
                                          </p:spTgt>
                                        </p:tgtEl>
                                      </p:cBhvr>
                                    </p:animEffect>
                                  </p:childTnLst>
                                </p:cTn>
                              </p:par>
                              <p:par>
                                <p:cTn id="11" presetID="18" presetClass="entr" presetSubtype="3"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upRight)">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1285</TotalTime>
  <Words>1230</Words>
  <Application>Microsoft Macintosh PowerPoint</Application>
  <PresentationFormat>On-screen Show (16:9)</PresentationFormat>
  <Paragraphs>144</Paragraphs>
  <Slides>50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Phobias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Unique Phobias</vt:lpstr>
      <vt:lpstr>PowerPoint Presentation</vt:lpstr>
      <vt:lpstr>PowerPoint Presentation</vt:lpstr>
      <vt:lpstr>Treating A Phobia</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Wahyu Susanto</cp:lastModifiedBy>
  <cp:revision>92</cp:revision>
  <dcterms:created xsi:type="dcterms:W3CDTF">2018-10-15T07:11:14Z</dcterms:created>
  <dcterms:modified xsi:type="dcterms:W3CDTF">2021-10-18T09:07:15Z</dcterms:modified>
</cp:coreProperties>
</file>