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1" r:id="rId1"/>
  </p:sldMasterIdLst>
  <p:notesMasterIdLst>
    <p:notesMasterId r:id="rId23"/>
  </p:notesMasterIdLst>
  <p:sldIdLst>
    <p:sldId id="257" r:id="rId2"/>
    <p:sldId id="330" r:id="rId3"/>
    <p:sldId id="333" r:id="rId4"/>
    <p:sldId id="334" r:id="rId5"/>
    <p:sldId id="335" r:id="rId6"/>
    <p:sldId id="306" r:id="rId7"/>
    <p:sldId id="324" r:id="rId8"/>
    <p:sldId id="337" r:id="rId9"/>
    <p:sldId id="336" r:id="rId10"/>
    <p:sldId id="338" r:id="rId11"/>
    <p:sldId id="340" r:id="rId12"/>
    <p:sldId id="341" r:id="rId13"/>
    <p:sldId id="339" r:id="rId14"/>
    <p:sldId id="342" r:id="rId15"/>
    <p:sldId id="327" r:id="rId16"/>
    <p:sldId id="328" r:id="rId17"/>
    <p:sldId id="343" r:id="rId18"/>
    <p:sldId id="344" r:id="rId19"/>
    <p:sldId id="345" r:id="rId20"/>
    <p:sldId id="346" r:id="rId21"/>
    <p:sldId id="348" r:id="rId2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25"/>
    <p:restoredTop sz="94650"/>
  </p:normalViewPr>
  <p:slideViewPr>
    <p:cSldViewPr>
      <p:cViewPr varScale="1">
        <p:scale>
          <a:sx n="118" d="100"/>
          <a:sy n="118" d="100"/>
        </p:scale>
        <p:origin x="208" y="1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BBF2C-A7F8-4A46-8FD9-0FE6834BDEB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34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1803400"/>
            <a:ext cx="5825202" cy="1234727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3038125"/>
            <a:ext cx="5825202" cy="822674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57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25527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754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2724150"/>
            <a:ext cx="5418393" cy="28575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586746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48991"/>
            <a:ext cx="6447501" cy="1946595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029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063250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57200"/>
            <a:ext cx="6441152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3390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9569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457200"/>
            <a:ext cx="978557" cy="3938588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457200"/>
            <a:ext cx="5295113" cy="39385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468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3429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6858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0287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3716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951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025651"/>
            <a:ext cx="6447501" cy="1369936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6453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900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1620442"/>
            <a:ext cx="3138026" cy="29105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1620442"/>
            <a:ext cx="3138026" cy="29105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391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1620737"/>
            <a:ext cx="3139217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052934"/>
            <a:ext cx="3139217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1620737"/>
            <a:ext cx="313921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052934"/>
            <a:ext cx="3139213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317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622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574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123953"/>
            <a:ext cx="2890896" cy="958850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386193"/>
            <a:ext cx="3385156" cy="41448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082802"/>
            <a:ext cx="2890896" cy="1938337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797" indent="0">
              <a:buNone/>
              <a:defRPr sz="1050"/>
            </a:lvl2pPr>
            <a:lvl3pPr marL="685595" indent="0">
              <a:buNone/>
              <a:defRPr sz="900"/>
            </a:lvl3pPr>
            <a:lvl4pPr marL="1028392" indent="0">
              <a:buNone/>
              <a:defRPr sz="750"/>
            </a:lvl4pPr>
            <a:lvl5pPr marL="1371188" indent="0">
              <a:buNone/>
              <a:defRPr sz="750"/>
            </a:lvl5pPr>
            <a:lvl6pPr marL="1713986" indent="0">
              <a:buNone/>
              <a:defRPr sz="750"/>
            </a:lvl6pPr>
            <a:lvl7pPr marL="2056783" indent="0">
              <a:buNone/>
              <a:defRPr sz="750"/>
            </a:lvl7pPr>
            <a:lvl8pPr marL="2399580" indent="0">
              <a:buNone/>
              <a:defRPr sz="750"/>
            </a:lvl8pPr>
            <a:lvl9pPr marL="2742377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185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600450"/>
            <a:ext cx="6447500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457200"/>
            <a:ext cx="6447501" cy="2884289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4025504"/>
            <a:ext cx="6447500" cy="505518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930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1620442"/>
            <a:ext cx="6447501" cy="2910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4531022"/>
            <a:ext cx="6839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4531022"/>
            <a:ext cx="47232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4531022"/>
            <a:ext cx="5125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701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  <p:sldLayoutId id="2147483903" r:id="rId12"/>
    <p:sldLayoutId id="2147483904" r:id="rId13"/>
    <p:sldLayoutId id="2147483905" r:id="rId14"/>
    <p:sldLayoutId id="2147483906" r:id="rId15"/>
    <p:sldLayoutId id="2147483907" r:id="rId16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1" b="14335"/>
          <a:stretch/>
        </p:blipFill>
        <p:spPr>
          <a:xfrm>
            <a:off x="-36511" y="-15433"/>
            <a:ext cx="9217024" cy="517947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9C44ADE-5969-E345-9A29-D3F18514F321}"/>
              </a:ext>
            </a:extLst>
          </p:cNvPr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985AB16-A654-B842-91B1-87A656B0390F}"/>
              </a:ext>
            </a:extLst>
          </p:cNvPr>
          <p:cNvSpPr/>
          <p:nvPr/>
        </p:nvSpPr>
        <p:spPr>
          <a:xfrm>
            <a:off x="5410200" y="241935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86809A-4301-AD41-933D-AE418453FFDA}"/>
              </a:ext>
            </a:extLst>
          </p:cNvPr>
          <p:cNvSpPr txBox="1"/>
          <p:nvPr/>
        </p:nvSpPr>
        <p:spPr>
          <a:xfrm>
            <a:off x="5486400" y="2569398"/>
            <a:ext cx="3276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Understanding And Overcoming Fear Of The Unknown</a:t>
            </a:r>
            <a:endParaRPr lang="en-ID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640" y="1923678"/>
            <a:ext cx="4248472" cy="1800200"/>
          </a:xfrm>
        </p:spPr>
        <p:txBody>
          <a:bodyPr>
            <a:normAutofit/>
          </a:bodyPr>
          <a:lstStyle/>
          <a:p>
            <a:r>
              <a:rPr lang="en-US" dirty="0"/>
              <a:t>There are two major causes of the fear of the unknown and they're the lack of predictability and lack of control. </a:t>
            </a:r>
            <a:endParaRPr lang="en-ID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25B068F-E970-A148-881D-AD5880F23B50}"/>
              </a:ext>
            </a:extLst>
          </p:cNvPr>
          <p:cNvSpPr txBox="1">
            <a:spLocks/>
          </p:cNvSpPr>
          <p:nvPr/>
        </p:nvSpPr>
        <p:spPr>
          <a:xfrm>
            <a:off x="1331640" y="1275606"/>
            <a:ext cx="4248472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Causes</a:t>
            </a:r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2059374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640" y="1851670"/>
            <a:ext cx="4968552" cy="2664296"/>
          </a:xfrm>
        </p:spPr>
        <p:txBody>
          <a:bodyPr>
            <a:normAutofit/>
          </a:bodyPr>
          <a:lstStyle/>
          <a:p>
            <a:r>
              <a:rPr lang="en-US" dirty="0"/>
              <a:t>Getting more information is a great way to counteract the lack of predictability because your anxiety level can rise when you can't make accurate predictions due to a lack of enough information. </a:t>
            </a:r>
            <a:endParaRPr lang="en-ID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25B068F-E970-A148-881D-AD5880F23B50}"/>
              </a:ext>
            </a:extLst>
          </p:cNvPr>
          <p:cNvSpPr txBox="1">
            <a:spLocks/>
          </p:cNvSpPr>
          <p:nvPr/>
        </p:nvSpPr>
        <p:spPr>
          <a:xfrm>
            <a:off x="1331640" y="1203598"/>
            <a:ext cx="4248472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Lack of predictability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074484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419622"/>
            <a:ext cx="4968552" cy="1008112"/>
          </a:xfrm>
        </p:spPr>
        <p:txBody>
          <a:bodyPr>
            <a:normAutofit/>
          </a:bodyPr>
          <a:lstStyle/>
          <a:p>
            <a:r>
              <a:rPr lang="en-US" dirty="0"/>
              <a:t>Believe that you can take charge of your own life. </a:t>
            </a:r>
            <a:endParaRPr lang="en-ID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25B068F-E970-A148-881D-AD5880F23B50}"/>
              </a:ext>
            </a:extLst>
          </p:cNvPr>
          <p:cNvSpPr txBox="1">
            <a:spLocks/>
          </p:cNvSpPr>
          <p:nvPr/>
        </p:nvSpPr>
        <p:spPr>
          <a:xfrm>
            <a:off x="1475656" y="771550"/>
            <a:ext cx="4248472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Lack of control</a:t>
            </a:r>
            <a:endParaRPr lang="en-ID" dirty="0"/>
          </a:p>
        </p:txBody>
      </p:sp>
      <p:pic>
        <p:nvPicPr>
          <p:cNvPr id="3074" name="Picture 2" descr="It&amp;#39;s a fact of life that women are much more controlling than men. | Daily  Mail Online">
            <a:extLst>
              <a:ext uri="{FF2B5EF4-FFF2-40B4-BE49-F238E27FC236}">
                <a16:creationId xmlns:a16="http://schemas.microsoft.com/office/drawing/2014/main" id="{03C795CF-ED0C-5340-90CA-989B6A635E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3284" y="2571750"/>
            <a:ext cx="2553295" cy="1533681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7142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491630"/>
            <a:ext cx="4248472" cy="2808312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Thus, it's recommended that you list the things you can and cannot control and analyze your circumstances to be able to reclaim your sense of agency.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711088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1131590"/>
            <a:ext cx="5904656" cy="3384376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Nevertheless, take note that people with any of these challenges such as anxiety and fear disorders, depression, alcohol use disorder, disordered eating, obsessive-compulsive disorder (OCD), and hoarding disorder are more vulnerable to this kind of anxiety.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955754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819" y="1275606"/>
            <a:ext cx="6447501" cy="530374"/>
          </a:xfrm>
        </p:spPr>
        <p:txBody>
          <a:bodyPr>
            <a:normAutofit/>
          </a:bodyPr>
          <a:lstStyle/>
          <a:p>
            <a:r>
              <a:rPr lang="en-US" dirty="0"/>
              <a:t>Overcoming The Fear Of The Unknown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4819" y="2427734"/>
            <a:ext cx="4215253" cy="1656184"/>
          </a:xfrm>
        </p:spPr>
        <p:txBody>
          <a:bodyPr>
            <a:normAutofit/>
          </a:bodyPr>
          <a:lstStyle/>
          <a:p>
            <a:r>
              <a:rPr lang="en-US" dirty="0"/>
              <a:t>You'll have to examine the beliefs that you hold if you experience fear of the unknown. </a:t>
            </a:r>
            <a:endParaRPr lang="en-ID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AE16226-4D7E-6742-AED9-8A6618D0E436}"/>
              </a:ext>
            </a:extLst>
          </p:cNvPr>
          <p:cNvSpPr txBox="1">
            <a:spLocks/>
          </p:cNvSpPr>
          <p:nvPr/>
        </p:nvSpPr>
        <p:spPr>
          <a:xfrm>
            <a:off x="1004819" y="1875632"/>
            <a:ext cx="4215253" cy="567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1. Question your assumptions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16984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584" y="1851670"/>
            <a:ext cx="6120680" cy="3024336"/>
          </a:xfrm>
        </p:spPr>
        <p:txBody>
          <a:bodyPr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Do you feel hindered by cognitive distortions?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For you to survive past difficulties, did you have to adopt any cognitive distortions? 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How logical are your beliefs? </a:t>
            </a:r>
            <a:endParaRPr lang="en-ID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42923A6-9712-B74B-B1FF-2E322D6ECCF0}"/>
              </a:ext>
            </a:extLst>
          </p:cNvPr>
          <p:cNvSpPr txBox="1">
            <a:spLocks/>
          </p:cNvSpPr>
          <p:nvPr/>
        </p:nvSpPr>
        <p:spPr>
          <a:xfrm>
            <a:off x="846528" y="915566"/>
            <a:ext cx="5165631" cy="93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 great way to commence is by asking yourself a few questions such as: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57021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7664" y="2211710"/>
            <a:ext cx="4104456" cy="1440160"/>
          </a:xfrm>
        </p:spPr>
        <p:txBody>
          <a:bodyPr>
            <a:normAutofit/>
          </a:bodyPr>
          <a:lstStyle/>
          <a:p>
            <a:r>
              <a:rPr lang="en-US" dirty="0"/>
              <a:t>You'll find it easier to make decisions if you're armed with more information. </a:t>
            </a:r>
            <a:endParaRPr lang="en-ID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D5CFED8-4867-484A-B66C-E33594DE2F74}"/>
              </a:ext>
            </a:extLst>
          </p:cNvPr>
          <p:cNvSpPr txBox="1">
            <a:spLocks/>
          </p:cNvSpPr>
          <p:nvPr/>
        </p:nvSpPr>
        <p:spPr>
          <a:xfrm>
            <a:off x="1547664" y="1563638"/>
            <a:ext cx="3600400" cy="567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2. Do your research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98336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7664" y="1923678"/>
            <a:ext cx="4680520" cy="2232248"/>
          </a:xfrm>
        </p:spPr>
        <p:txBody>
          <a:bodyPr>
            <a:normAutofit/>
          </a:bodyPr>
          <a:lstStyle/>
          <a:p>
            <a:r>
              <a:rPr lang="en-US" dirty="0"/>
              <a:t>You can enjoy more control over your life and shore up your sense of responsibility when you take one small step each day as you list factors within your control.</a:t>
            </a:r>
            <a:r>
              <a:rPr lang="en-ID" dirty="0"/>
              <a:t>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D5CFED8-4867-484A-B66C-E33594DE2F74}"/>
              </a:ext>
            </a:extLst>
          </p:cNvPr>
          <p:cNvSpPr txBox="1">
            <a:spLocks/>
          </p:cNvSpPr>
          <p:nvPr/>
        </p:nvSpPr>
        <p:spPr>
          <a:xfrm>
            <a:off x="1547664" y="1275606"/>
            <a:ext cx="4752528" cy="56768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3. Stay grounded in the here and now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177443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7664" y="1995686"/>
            <a:ext cx="4680520" cy="2232248"/>
          </a:xfrm>
        </p:spPr>
        <p:txBody>
          <a:bodyPr>
            <a:normAutofit/>
          </a:bodyPr>
          <a:lstStyle/>
          <a:p>
            <a:r>
              <a:rPr lang="en-US" dirty="0"/>
              <a:t>For you to deal with the stress that comes from uncertainty, here are some factors that can help you increase your capacity:</a:t>
            </a:r>
            <a:endParaRPr lang="en-ID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D5CFED8-4867-484A-B66C-E33594DE2F74}"/>
              </a:ext>
            </a:extLst>
          </p:cNvPr>
          <p:cNvSpPr txBox="1">
            <a:spLocks/>
          </p:cNvSpPr>
          <p:nvPr/>
        </p:nvSpPr>
        <p:spPr>
          <a:xfrm>
            <a:off x="1547664" y="1347614"/>
            <a:ext cx="5688632" cy="567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4. Manage stress with a healthy lifestyle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098028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419622"/>
            <a:ext cx="4464496" cy="2016224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As we go through life, uncertainty is one of the challenges we'll have to deal with because it's an unavoidable part of our existence as humans.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13247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7664" y="1203598"/>
            <a:ext cx="4680520" cy="2592288"/>
          </a:xfrm>
        </p:spPr>
        <p:txBody>
          <a:bodyPr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mindfulness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good relationships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nutritious food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rest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exercise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8915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616" y="1491630"/>
            <a:ext cx="5472608" cy="2808312"/>
          </a:xfrm>
        </p:spPr>
        <p:txBody>
          <a:bodyPr>
            <a:normAutofit/>
          </a:bodyPr>
          <a:lstStyle/>
          <a:p>
            <a:r>
              <a:rPr lang="en-US" dirty="0"/>
              <a:t>From writing down your concerns in a private journal to talking to a trusted friend, there are a couple of helpful strategies you can employ to reframe your thinking patterns, and you can as well process your fear of the unknown through the help of a therapist. </a:t>
            </a:r>
            <a:endParaRPr lang="en-ID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D5CFED8-4867-484A-B66C-E33594DE2F74}"/>
              </a:ext>
            </a:extLst>
          </p:cNvPr>
          <p:cNvSpPr txBox="1">
            <a:spLocks/>
          </p:cNvSpPr>
          <p:nvPr/>
        </p:nvSpPr>
        <p:spPr>
          <a:xfrm>
            <a:off x="1115616" y="843558"/>
            <a:ext cx="5688632" cy="567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5. Talk to someone you trust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76752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635646"/>
            <a:ext cx="4248472" cy="2016224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This explains why some people get emotionally paralyzed by uncertainty and others thrive in uncertain times.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76421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75606"/>
            <a:ext cx="4392488" cy="2016224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The word “xenophobia” is the psychological term for fear of the unknown and this is a situation where what you don’t really know hurts you.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36850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7664" y="843558"/>
            <a:ext cx="4248472" cy="144016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In this case, you'll find some uncertain circumstances to be very unbearable. </a:t>
            </a:r>
            <a:endParaRPr lang="en-ID" dirty="0"/>
          </a:p>
        </p:txBody>
      </p:sp>
      <p:pic>
        <p:nvPicPr>
          <p:cNvPr id="1026" name="Picture 2" descr="10 pairs of words people confuse all the time — Doris and Bertie Ltd">
            <a:extLst>
              <a:ext uri="{FF2B5EF4-FFF2-40B4-BE49-F238E27FC236}">
                <a16:creationId xmlns:a16="http://schemas.microsoft.com/office/drawing/2014/main" id="{3213B5E2-66AC-3D4A-B67E-A16539ADC1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159" y="2283718"/>
            <a:ext cx="2561481" cy="1707654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4460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0803" y="1491630"/>
            <a:ext cx="6447501" cy="530374"/>
          </a:xfrm>
        </p:spPr>
        <p:txBody>
          <a:bodyPr>
            <a:normAutofit/>
          </a:bodyPr>
          <a:lstStyle/>
          <a:p>
            <a:r>
              <a:rPr lang="en-US" dirty="0"/>
              <a:t>Common Symptoms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0803" y="2067694"/>
            <a:ext cx="4071237" cy="2376264"/>
          </a:xfrm>
        </p:spPr>
        <p:txBody>
          <a:bodyPr>
            <a:normAutofit/>
          </a:bodyPr>
          <a:lstStyle/>
          <a:p>
            <a:r>
              <a:rPr lang="en-US" dirty="0"/>
              <a:t>The symptoms you experience when you have this phobia are synonymous with the effects of fear on the body. they include: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83913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563638"/>
            <a:ext cx="4248472" cy="2808312"/>
          </a:xfrm>
        </p:spPr>
        <p:txBody>
          <a:bodyPr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Blood glucose (sugar) spikes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Feelings of weakness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Tense muscles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903122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059582"/>
            <a:ext cx="4248472" cy="1152128"/>
          </a:xfrm>
        </p:spPr>
        <p:txBody>
          <a:bodyPr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Quick, shallow breathing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Fast heart rate</a:t>
            </a:r>
            <a:endParaRPr lang="en-ID" dirty="0"/>
          </a:p>
        </p:txBody>
      </p:sp>
      <p:pic>
        <p:nvPicPr>
          <p:cNvPr id="2050" name="Picture 2" descr="What is a normal pulse rate? - Heart Matters magazine | BHF">
            <a:extLst>
              <a:ext uri="{FF2B5EF4-FFF2-40B4-BE49-F238E27FC236}">
                <a16:creationId xmlns:a16="http://schemas.microsoft.com/office/drawing/2014/main" id="{4315E474-7CFC-0F45-A13D-36CB4B7B01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408014"/>
            <a:ext cx="2597651" cy="1675904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2756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608" y="1347614"/>
            <a:ext cx="5328592" cy="2808312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Take note that you may start imagining worst-case scenarios or develop the habit of catastrophizing if you're vulnerable to worrying about the unknown and this could harm your health. 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319095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1247</TotalTime>
  <Words>541</Words>
  <Application>Microsoft Macintosh PowerPoint</Application>
  <PresentationFormat>On-screen Show (16:9)</PresentationFormat>
  <Paragraphs>42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Trebuchet MS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Common Symptoms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Overcoming The Fear Of The Unknown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Wahyu Susanto</cp:lastModifiedBy>
  <cp:revision>93</cp:revision>
  <dcterms:created xsi:type="dcterms:W3CDTF">2018-10-15T07:11:14Z</dcterms:created>
  <dcterms:modified xsi:type="dcterms:W3CDTF">2021-10-18T10:15:16Z</dcterms:modified>
</cp:coreProperties>
</file>